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74"/>
  </p:notesMasterIdLst>
  <p:handoutMasterIdLst>
    <p:handoutMasterId r:id="rId75"/>
  </p:handoutMasterIdLst>
  <p:sldIdLst>
    <p:sldId id="324" r:id="rId3"/>
    <p:sldId id="351" r:id="rId4"/>
    <p:sldId id="352" r:id="rId5"/>
    <p:sldId id="354" r:id="rId6"/>
    <p:sldId id="355" r:id="rId7"/>
    <p:sldId id="373" r:id="rId8"/>
    <p:sldId id="375" r:id="rId9"/>
    <p:sldId id="399" r:id="rId10"/>
    <p:sldId id="401" r:id="rId11"/>
    <p:sldId id="402" r:id="rId12"/>
    <p:sldId id="419" r:id="rId13"/>
    <p:sldId id="403" r:id="rId14"/>
    <p:sldId id="420" r:id="rId15"/>
    <p:sldId id="404" r:id="rId16"/>
    <p:sldId id="421" r:id="rId17"/>
    <p:sldId id="405" r:id="rId18"/>
    <p:sldId id="406" r:id="rId19"/>
    <p:sldId id="410" r:id="rId20"/>
    <p:sldId id="408" r:id="rId21"/>
    <p:sldId id="407" r:id="rId22"/>
    <p:sldId id="409" r:id="rId23"/>
    <p:sldId id="422" r:id="rId24"/>
    <p:sldId id="429" r:id="rId25"/>
    <p:sldId id="430" r:id="rId26"/>
    <p:sldId id="400" r:id="rId27"/>
    <p:sldId id="424" r:id="rId28"/>
    <p:sldId id="425" r:id="rId29"/>
    <p:sldId id="426" r:id="rId30"/>
    <p:sldId id="427" r:id="rId31"/>
    <p:sldId id="428" r:id="rId32"/>
    <p:sldId id="423" r:id="rId33"/>
    <p:sldId id="416" r:id="rId34"/>
    <p:sldId id="417" r:id="rId35"/>
    <p:sldId id="418" r:id="rId36"/>
    <p:sldId id="431" r:id="rId37"/>
    <p:sldId id="432" r:id="rId38"/>
    <p:sldId id="411" r:id="rId39"/>
    <p:sldId id="433" r:id="rId40"/>
    <p:sldId id="412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43" r:id="rId51"/>
    <p:sldId id="444" r:id="rId52"/>
    <p:sldId id="445" r:id="rId53"/>
    <p:sldId id="446" r:id="rId54"/>
    <p:sldId id="447" r:id="rId55"/>
    <p:sldId id="448" r:id="rId56"/>
    <p:sldId id="449" r:id="rId57"/>
    <p:sldId id="450" r:id="rId58"/>
    <p:sldId id="451" r:id="rId59"/>
    <p:sldId id="452" r:id="rId60"/>
    <p:sldId id="453" r:id="rId61"/>
    <p:sldId id="454" r:id="rId62"/>
    <p:sldId id="455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463" r:id="rId71"/>
    <p:sldId id="464" r:id="rId72"/>
    <p:sldId id="348" r:id="rId73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2AA2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2" autoAdjust="0"/>
    <p:restoredTop sz="94660"/>
  </p:normalViewPr>
  <p:slideViewPr>
    <p:cSldViewPr>
      <p:cViewPr>
        <p:scale>
          <a:sx n="60" d="100"/>
          <a:sy n="60" d="100"/>
        </p:scale>
        <p:origin x="-1182" y="-22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9" Type="http://schemas.openxmlformats.org/officeDocument/2006/relationships/slide" Target="slides/slide37.xml" /><Relationship Id="rId21" Type="http://schemas.openxmlformats.org/officeDocument/2006/relationships/slide" Target="slides/slide19.xml" /><Relationship Id="rId34" Type="http://schemas.openxmlformats.org/officeDocument/2006/relationships/slide" Target="slides/slide32.xml" /><Relationship Id="rId42" Type="http://schemas.openxmlformats.org/officeDocument/2006/relationships/slide" Target="slides/slide40.xml" /><Relationship Id="rId47" Type="http://schemas.openxmlformats.org/officeDocument/2006/relationships/slide" Target="slides/slide45.xml" /><Relationship Id="rId50" Type="http://schemas.openxmlformats.org/officeDocument/2006/relationships/slide" Target="slides/slide48.xml" /><Relationship Id="rId55" Type="http://schemas.openxmlformats.org/officeDocument/2006/relationships/slide" Target="slides/slide53.xml" /><Relationship Id="rId63" Type="http://schemas.openxmlformats.org/officeDocument/2006/relationships/slide" Target="slides/slide61.xml" /><Relationship Id="rId68" Type="http://schemas.openxmlformats.org/officeDocument/2006/relationships/slide" Target="slides/slide66.xml" /><Relationship Id="rId76" Type="http://schemas.openxmlformats.org/officeDocument/2006/relationships/presProps" Target="presProps.xml" /><Relationship Id="rId7" Type="http://schemas.openxmlformats.org/officeDocument/2006/relationships/slide" Target="slides/slide5.xml" /><Relationship Id="rId71" Type="http://schemas.openxmlformats.org/officeDocument/2006/relationships/slide" Target="slides/slide69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9" Type="http://schemas.openxmlformats.org/officeDocument/2006/relationships/slide" Target="slides/slide27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slide" Target="slides/slide30.xml" /><Relationship Id="rId37" Type="http://schemas.openxmlformats.org/officeDocument/2006/relationships/slide" Target="slides/slide35.xml" /><Relationship Id="rId40" Type="http://schemas.openxmlformats.org/officeDocument/2006/relationships/slide" Target="slides/slide38.xml" /><Relationship Id="rId45" Type="http://schemas.openxmlformats.org/officeDocument/2006/relationships/slide" Target="slides/slide43.xml" /><Relationship Id="rId53" Type="http://schemas.openxmlformats.org/officeDocument/2006/relationships/slide" Target="slides/slide51.xml" /><Relationship Id="rId58" Type="http://schemas.openxmlformats.org/officeDocument/2006/relationships/slide" Target="slides/slide56.xml" /><Relationship Id="rId66" Type="http://schemas.openxmlformats.org/officeDocument/2006/relationships/slide" Target="slides/slide64.xml" /><Relationship Id="rId74" Type="http://schemas.openxmlformats.org/officeDocument/2006/relationships/notesMaster" Target="notesMasters/notesMaster1.xml" /><Relationship Id="rId79" Type="http://schemas.openxmlformats.org/officeDocument/2006/relationships/tableStyles" Target="tableStyles.xml" /><Relationship Id="rId5" Type="http://schemas.openxmlformats.org/officeDocument/2006/relationships/slide" Target="slides/slide3.xml" /><Relationship Id="rId61" Type="http://schemas.openxmlformats.org/officeDocument/2006/relationships/slide" Target="slides/slide59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4" Type="http://schemas.openxmlformats.org/officeDocument/2006/relationships/slide" Target="slides/slide42.xml" /><Relationship Id="rId52" Type="http://schemas.openxmlformats.org/officeDocument/2006/relationships/slide" Target="slides/slide50.xml" /><Relationship Id="rId60" Type="http://schemas.openxmlformats.org/officeDocument/2006/relationships/slide" Target="slides/slide58.xml" /><Relationship Id="rId65" Type="http://schemas.openxmlformats.org/officeDocument/2006/relationships/slide" Target="slides/slide63.xml" /><Relationship Id="rId73" Type="http://schemas.openxmlformats.org/officeDocument/2006/relationships/slide" Target="slides/slide71.xml" /><Relationship Id="rId78" Type="http://schemas.openxmlformats.org/officeDocument/2006/relationships/theme" Target="theme/theme1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slide" Target="slides/slide33.xml" /><Relationship Id="rId43" Type="http://schemas.openxmlformats.org/officeDocument/2006/relationships/slide" Target="slides/slide41.xml" /><Relationship Id="rId48" Type="http://schemas.openxmlformats.org/officeDocument/2006/relationships/slide" Target="slides/slide46.xml" /><Relationship Id="rId56" Type="http://schemas.openxmlformats.org/officeDocument/2006/relationships/slide" Target="slides/slide54.xml" /><Relationship Id="rId64" Type="http://schemas.openxmlformats.org/officeDocument/2006/relationships/slide" Target="slides/slide62.xml" /><Relationship Id="rId69" Type="http://schemas.openxmlformats.org/officeDocument/2006/relationships/slide" Target="slides/slide67.xml" /><Relationship Id="rId77" Type="http://schemas.openxmlformats.org/officeDocument/2006/relationships/viewProps" Target="viewProps.xml" /><Relationship Id="rId8" Type="http://schemas.openxmlformats.org/officeDocument/2006/relationships/slide" Target="slides/slide6.xml" /><Relationship Id="rId51" Type="http://schemas.openxmlformats.org/officeDocument/2006/relationships/slide" Target="slides/slide49.xml" /><Relationship Id="rId72" Type="http://schemas.openxmlformats.org/officeDocument/2006/relationships/slide" Target="slides/slide70.xml" /><Relationship Id="rId3" Type="http://schemas.openxmlformats.org/officeDocument/2006/relationships/slide" Target="slides/slide1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slide" Target="slides/slide31.xml" /><Relationship Id="rId38" Type="http://schemas.openxmlformats.org/officeDocument/2006/relationships/slide" Target="slides/slide36.xml" /><Relationship Id="rId46" Type="http://schemas.openxmlformats.org/officeDocument/2006/relationships/slide" Target="slides/slide44.xml" /><Relationship Id="rId59" Type="http://schemas.openxmlformats.org/officeDocument/2006/relationships/slide" Target="slides/slide57.xml" /><Relationship Id="rId67" Type="http://schemas.openxmlformats.org/officeDocument/2006/relationships/slide" Target="slides/slide65.xml" /><Relationship Id="rId20" Type="http://schemas.openxmlformats.org/officeDocument/2006/relationships/slide" Target="slides/slide18.xml" /><Relationship Id="rId41" Type="http://schemas.openxmlformats.org/officeDocument/2006/relationships/slide" Target="slides/slide39.xml" /><Relationship Id="rId54" Type="http://schemas.openxmlformats.org/officeDocument/2006/relationships/slide" Target="slides/slide52.xml" /><Relationship Id="rId62" Type="http://schemas.openxmlformats.org/officeDocument/2006/relationships/slide" Target="slides/slide60.xml" /><Relationship Id="rId70" Type="http://schemas.openxmlformats.org/officeDocument/2006/relationships/slide" Target="slides/slide68.xml" /><Relationship Id="rId75" Type="http://schemas.openxmlformats.org/officeDocument/2006/relationships/handoutMaster" Target="handoutMasters/handout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slide" Target="slides/slide34.xml" /><Relationship Id="rId49" Type="http://schemas.openxmlformats.org/officeDocument/2006/relationships/slide" Target="slides/slide47.xml" /><Relationship Id="rId57" Type="http://schemas.openxmlformats.org/officeDocument/2006/relationships/slide" Target="slides/slide55.xml" 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 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image" Target="../media/image1.png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01/06/2022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01/06/2022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 /><Relationship Id="rId3" Type="http://schemas.openxmlformats.org/officeDocument/2006/relationships/oleObject" Target="../embeddings/oleObject2.bin" /><Relationship Id="rId7" Type="http://schemas.openxmlformats.org/officeDocument/2006/relationships/image" Target="../media/image3.jpeg" /><Relationship Id="rId2" Type="http://schemas.openxmlformats.org/officeDocument/2006/relationships/slideMaster" Target="../slideMasters/slideMaster1.xml" /><Relationship Id="rId1" Type="http://schemas.openxmlformats.org/officeDocument/2006/relationships/vmlDrawing" Target="../drawings/vmlDrawing2.vml" /><Relationship Id="rId6" Type="http://schemas.openxmlformats.org/officeDocument/2006/relationships/image" Target="../media/image5.png" /><Relationship Id="rId5" Type="http://schemas.openxmlformats.org/officeDocument/2006/relationships/oleObject" Target="../embeddings/oleObject3.bin" /><Relationship Id="rId4" Type="http://schemas.openxmlformats.org/officeDocument/2006/relationships/image" Target="../media/image1.png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graphicFrame>
        <p:nvGraphicFramePr>
          <p:cNvPr id="3140" name="Object 68"/>
          <p:cNvGraphicFramePr>
            <a:graphicFrameLocks noChangeAspect="1"/>
          </p:cNvGraphicFramePr>
          <p:nvPr/>
        </p:nvGraphicFramePr>
        <p:xfrm>
          <a:off x="6187017" y="-9525"/>
          <a:ext cx="2954867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Image" r:id="rId3" imgW="4330159" imgH="6146032" progId="">
                  <p:embed/>
                </p:oleObj>
              </mc:Choice>
              <mc:Fallback>
                <p:oleObj name="Image" r:id="rId3" imgW="4330159" imgH="6146032" progId="">
                  <p:embed/>
                  <p:pic>
                    <p:nvPicPr>
                      <p:cNvPr id="314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7017" y="-9525"/>
                        <a:ext cx="2954867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1" name="Object 69"/>
          <p:cNvGraphicFramePr>
            <a:graphicFrameLocks noChangeAspect="1"/>
          </p:cNvGraphicFramePr>
          <p:nvPr/>
        </p:nvGraphicFramePr>
        <p:xfrm>
          <a:off x="3048000" y="0"/>
          <a:ext cx="3058584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5" imgW="2526984" imgH="3428571" progId="">
                  <p:embed/>
                </p:oleObj>
              </mc:Choice>
              <mc:Fallback>
                <p:oleObj name="Image" r:id="rId5" imgW="2526984" imgH="3428571" progId="">
                  <p:embed/>
                  <p:pic>
                    <p:nvPicPr>
                      <p:cNvPr id="3141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3058584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18" Type="http://schemas.openxmlformats.org/officeDocument/2006/relationships/image" Target="../media/image3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6" Type="http://schemas.openxmlformats.org/officeDocument/2006/relationships/oleObject" Target="../embeddings/oleObject1.bin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2.png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4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vmlDrawing" Target="../drawings/vmlDrawing1.v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 /><Relationship Id="rId13" Type="http://schemas.openxmlformats.org/officeDocument/2006/relationships/slideLayout" Target="../slideLayouts/slideLayout25.xml" /><Relationship Id="rId3" Type="http://schemas.openxmlformats.org/officeDocument/2006/relationships/slideLayout" Target="../slideLayouts/slideLayout15.xml" /><Relationship Id="rId7" Type="http://schemas.openxmlformats.org/officeDocument/2006/relationships/slideLayout" Target="../slideLayouts/slideLayout19.xml" /><Relationship Id="rId12" Type="http://schemas.openxmlformats.org/officeDocument/2006/relationships/slideLayout" Target="../slideLayouts/slideLayout24.xml" /><Relationship Id="rId2" Type="http://schemas.openxmlformats.org/officeDocument/2006/relationships/slideLayout" Target="../slideLayouts/slideLayout14.xml" /><Relationship Id="rId1" Type="http://schemas.openxmlformats.org/officeDocument/2006/relationships/slideLayout" Target="../slideLayouts/slideLayout13.xml" /><Relationship Id="rId6" Type="http://schemas.openxmlformats.org/officeDocument/2006/relationships/slideLayout" Target="../slideLayouts/slideLayout18.xml" /><Relationship Id="rId11" Type="http://schemas.openxmlformats.org/officeDocument/2006/relationships/slideLayout" Target="../slideLayouts/slideLayout23.xml" /><Relationship Id="rId5" Type="http://schemas.openxmlformats.org/officeDocument/2006/relationships/slideLayout" Target="../slideLayouts/slideLayout17.xml" /><Relationship Id="rId10" Type="http://schemas.openxmlformats.org/officeDocument/2006/relationships/slideLayout" Target="../slideLayouts/slideLayout22.xml" /><Relationship Id="rId4" Type="http://schemas.openxmlformats.org/officeDocument/2006/relationships/slideLayout" Target="../slideLayouts/slideLayout16.xml" /><Relationship Id="rId9" Type="http://schemas.openxmlformats.org/officeDocument/2006/relationships/slideLayout" Target="../slideLayouts/slideLayout21.xml" /><Relationship Id="rId14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9553" y="-1"/>
            <a:ext cx="2892435" cy="731839"/>
          </a:xfrm>
          <a:prstGeom prst="rect">
            <a:avLst/>
          </a:prstGeom>
        </p:spPr>
      </p:pic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aphicFrame>
        <p:nvGraphicFramePr>
          <p:cNvPr id="1095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547933"/>
              </p:ext>
            </p:extLst>
          </p:nvPr>
        </p:nvGraphicFramePr>
        <p:xfrm>
          <a:off x="3791744" y="0"/>
          <a:ext cx="2743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Image" r:id="rId16" imgW="4330159" imgH="6146032" progId="">
                  <p:embed/>
                </p:oleObj>
              </mc:Choice>
              <mc:Fallback>
                <p:oleObj name="Image" r:id="rId16" imgW="4330159" imgH="6146032" progId="">
                  <p:embed/>
                  <p:pic>
                    <p:nvPicPr>
                      <p:cNvPr id="1095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9179" b="45369"/>
                      <a:stretch>
                        <a:fillRect/>
                      </a:stretch>
                    </p:blipFill>
                    <p:spPr bwMode="auto">
                      <a:xfrm>
                        <a:off x="3791744" y="0"/>
                        <a:ext cx="2743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77B7E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7347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6" name="Picture 7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572251" y="-9525"/>
            <a:ext cx="2781300" cy="70802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>
              <a:solidFill>
                <a:schemeClr val="tx1"/>
              </a:solidFill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6/1/2022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FAKULTAS TEKNOLOGI INFORMASI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id-ID" sz="3600" b="1" dirty="0">
                <a:latin typeface="+mj-lt"/>
              </a:rPr>
              <a:t>PEMROGRAMAN WEB TINGKAT MAHIR</a:t>
            </a:r>
          </a:p>
          <a:p>
            <a:r>
              <a:rPr lang="id-ID" sz="3600" b="1" dirty="0">
                <a:latin typeface="+mj-lt"/>
              </a:rPr>
              <a:t>[ PG184 / 3 SKS ]</a:t>
            </a:r>
          </a:p>
          <a:p>
            <a:endParaRPr lang="id-ID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Menggunakan</a:t>
            </a:r>
            <a:r>
              <a:rPr lang="en-US" dirty="0"/>
              <a:t>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Blade </a:t>
            </a:r>
            <a:r>
              <a:rPr lang="en-US" b="0" dirty="0" err="1"/>
              <a:t>memungkinkan</a:t>
            </a:r>
            <a:r>
              <a:rPr lang="en-US" b="0" dirty="0"/>
              <a:t> </a:t>
            </a:r>
            <a:r>
              <a:rPr lang="en-US" b="0" dirty="0" err="1"/>
              <a:t>Anda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mendorong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tumpukan</a:t>
            </a:r>
            <a:r>
              <a:rPr lang="en-US" b="0" dirty="0"/>
              <a:t> </a:t>
            </a:r>
            <a:r>
              <a:rPr lang="en-US" b="0" dirty="0" err="1"/>
              <a:t>bernama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dirender</a:t>
            </a:r>
            <a:r>
              <a:rPr lang="en-US" b="0" dirty="0"/>
              <a:t> di </a:t>
            </a:r>
            <a:r>
              <a:rPr lang="en-US" b="0" dirty="0" err="1"/>
              <a:t>tempat</a:t>
            </a:r>
            <a:r>
              <a:rPr lang="en-US" b="0" dirty="0"/>
              <a:t> lain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tampilan</a:t>
            </a:r>
            <a:r>
              <a:rPr lang="en-US" b="0" dirty="0"/>
              <a:t> </a:t>
            </a:r>
            <a:r>
              <a:rPr lang="en-US" b="0" dirty="0" err="1"/>
              <a:t>atau</a:t>
            </a:r>
            <a:r>
              <a:rPr lang="en-US" b="0" dirty="0"/>
              <a:t> </a:t>
            </a:r>
            <a:r>
              <a:rPr lang="en-US" b="0" dirty="0" err="1"/>
              <a:t>tata</a:t>
            </a:r>
            <a:r>
              <a:rPr lang="en-US" b="0" dirty="0"/>
              <a:t> </a:t>
            </a:r>
            <a:r>
              <a:rPr lang="en-US" b="0" dirty="0" err="1"/>
              <a:t>letak</a:t>
            </a:r>
            <a:r>
              <a:rPr lang="en-US" b="0" dirty="0"/>
              <a:t> lain. </a:t>
            </a:r>
          </a:p>
          <a:p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bisa</a:t>
            </a:r>
            <a:r>
              <a:rPr lang="en-US" b="0" dirty="0"/>
              <a:t> </a:t>
            </a:r>
            <a:r>
              <a:rPr lang="en-US" b="0" dirty="0" err="1"/>
              <a:t>sangat</a:t>
            </a:r>
            <a:r>
              <a:rPr lang="en-US" b="0" dirty="0"/>
              <a:t> </a:t>
            </a:r>
            <a:r>
              <a:rPr lang="en-US" b="0" dirty="0" err="1"/>
              <a:t>berguna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menentukan</a:t>
            </a:r>
            <a:r>
              <a:rPr lang="en-US" b="0" dirty="0"/>
              <a:t> library JavaScript </a:t>
            </a:r>
            <a:r>
              <a:rPr lang="en-US" b="0" dirty="0" err="1"/>
              <a:t>apa</a:t>
            </a:r>
            <a:r>
              <a:rPr lang="en-US" b="0" dirty="0"/>
              <a:t> yang </a:t>
            </a:r>
            <a:r>
              <a:rPr lang="en-US" b="0" dirty="0" err="1"/>
              <a:t>diperlukan</a:t>
            </a:r>
            <a:r>
              <a:rPr lang="en-US" b="0" dirty="0"/>
              <a:t> </a:t>
            </a:r>
            <a:r>
              <a:rPr lang="en-US" b="0" dirty="0" err="1"/>
              <a:t>oleh</a:t>
            </a:r>
            <a:r>
              <a:rPr lang="en-US" b="0" dirty="0"/>
              <a:t> </a:t>
            </a:r>
            <a:r>
              <a:rPr lang="en-US" b="0" dirty="0" err="1"/>
              <a:t>subview</a:t>
            </a:r>
            <a:endParaRPr lang="en-US" b="0" dirty="0"/>
          </a:p>
          <a:p>
            <a:r>
              <a:rPr lang="en-US" sz="2400" b="0" dirty="0" err="1"/>
              <a:t>Pada</a:t>
            </a:r>
            <a:r>
              <a:rPr lang="en-US" sz="2400" b="0" dirty="0"/>
              <a:t> master view </a:t>
            </a:r>
            <a:r>
              <a:rPr lang="en-US" sz="2400" b="0" dirty="0" err="1"/>
              <a:t>gunakan</a:t>
            </a:r>
            <a:r>
              <a:rPr lang="en-US" sz="2400" b="0" dirty="0"/>
              <a:t> </a:t>
            </a:r>
            <a:r>
              <a:rPr lang="en-US" sz="2400" b="0" dirty="0">
                <a:solidFill>
                  <a:srgbClr val="FF0000"/>
                </a:solidFill>
              </a:rPr>
              <a:t>@stack(‘</a:t>
            </a:r>
            <a:r>
              <a:rPr lang="en-US" sz="2400" b="0" dirty="0" err="1">
                <a:solidFill>
                  <a:srgbClr val="FF0000"/>
                </a:solidFill>
              </a:rPr>
              <a:t>javascript</a:t>
            </a:r>
            <a:r>
              <a:rPr lang="en-US" sz="2400" b="0" dirty="0">
                <a:solidFill>
                  <a:srgbClr val="FF0000"/>
                </a:solidFill>
              </a:rPr>
              <a:t>’)</a:t>
            </a:r>
          </a:p>
          <a:p>
            <a:r>
              <a:rPr lang="en-US" sz="2400" b="0" dirty="0" err="1"/>
              <a:t>Pada</a:t>
            </a:r>
            <a:r>
              <a:rPr lang="en-US" sz="2400" b="0" dirty="0"/>
              <a:t> child view </a:t>
            </a:r>
            <a:r>
              <a:rPr lang="en-US" sz="2400" b="0" dirty="0" err="1"/>
              <a:t>gunakan</a:t>
            </a:r>
            <a:r>
              <a:rPr lang="en-US" sz="2400" b="0" dirty="0"/>
              <a:t> :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   @push(‘</a:t>
            </a:r>
            <a:r>
              <a:rPr lang="en-US" sz="2400" b="0" dirty="0" err="1">
                <a:solidFill>
                  <a:srgbClr val="FF0000"/>
                </a:solidFill>
              </a:rPr>
              <a:t>javascript</a:t>
            </a:r>
            <a:r>
              <a:rPr lang="en-US" sz="2400" b="0" dirty="0">
                <a:solidFill>
                  <a:srgbClr val="FF0000"/>
                </a:solidFill>
              </a:rPr>
              <a:t>’)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       &lt;script </a:t>
            </a:r>
            <a:r>
              <a:rPr lang="en-US" sz="2400" b="0" dirty="0" err="1">
                <a:solidFill>
                  <a:srgbClr val="FF0000"/>
                </a:solidFill>
              </a:rPr>
              <a:t>src</a:t>
            </a:r>
            <a:r>
              <a:rPr lang="en-US" sz="2400" b="0" dirty="0">
                <a:solidFill>
                  <a:srgbClr val="FF0000"/>
                </a:solidFill>
              </a:rPr>
              <a:t>=‘file.js’&gt;&lt;/script&gt;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   @</a:t>
            </a:r>
            <a:r>
              <a:rPr lang="en-US" sz="2400" b="0" dirty="0" err="1">
                <a:solidFill>
                  <a:srgbClr val="FF0000"/>
                </a:solidFill>
              </a:rPr>
              <a:t>endpush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0866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Layout </a:t>
            </a:r>
            <a:r>
              <a:rPr lang="en-US" b="0" dirty="0" err="1"/>
              <a:t>semua</a:t>
            </a:r>
            <a:r>
              <a:rPr lang="en-US" b="0" dirty="0"/>
              <a:t> </a:t>
            </a:r>
            <a:r>
              <a:rPr lang="en-US" b="0" dirty="0" err="1"/>
              <a:t>halaman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</a:t>
            </a:r>
            <a:r>
              <a:rPr lang="en-US" b="0" dirty="0" err="1"/>
              <a:t>sebuah</a:t>
            </a:r>
            <a:r>
              <a:rPr lang="en-US" b="0" dirty="0"/>
              <a:t> website </a:t>
            </a:r>
            <a:r>
              <a:rPr lang="en-US" b="0" dirty="0" err="1"/>
              <a:t>umumnya</a:t>
            </a:r>
            <a:r>
              <a:rPr lang="en-US" b="0" dirty="0"/>
              <a:t> </a:t>
            </a:r>
            <a:r>
              <a:rPr lang="en-US" b="0" dirty="0" err="1"/>
              <a:t>sama</a:t>
            </a:r>
            <a:r>
              <a:rPr lang="en-US" b="0" dirty="0"/>
              <a:t>, </a:t>
            </a:r>
            <a:r>
              <a:rPr lang="en-US" b="0" dirty="0" err="1"/>
              <a:t>misalnya</a:t>
            </a:r>
            <a:r>
              <a:rPr lang="en-US" b="0" dirty="0"/>
              <a:t> menu </a:t>
            </a:r>
            <a:r>
              <a:rPr lang="en-US" b="0" dirty="0" err="1"/>
              <a:t>utama</a:t>
            </a:r>
            <a:r>
              <a:rPr lang="en-US" b="0" dirty="0"/>
              <a:t> </a:t>
            </a:r>
            <a:r>
              <a:rPr lang="en-US" b="0" dirty="0" err="1"/>
              <a:t>selalu</a:t>
            </a:r>
            <a:r>
              <a:rPr lang="en-US" b="0" dirty="0"/>
              <a:t> </a:t>
            </a:r>
            <a:r>
              <a:rPr lang="en-US" b="0" dirty="0" err="1"/>
              <a:t>terletak</a:t>
            </a:r>
            <a:r>
              <a:rPr lang="en-US" b="0" dirty="0"/>
              <a:t> di </a:t>
            </a:r>
            <a:r>
              <a:rPr lang="en-US" b="0" dirty="0" err="1"/>
              <a:t>atas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content yang </a:t>
            </a:r>
            <a:r>
              <a:rPr lang="en-US" b="0" dirty="0" err="1"/>
              <a:t>selalu</a:t>
            </a:r>
            <a:r>
              <a:rPr lang="en-US" b="0" dirty="0"/>
              <a:t> </a:t>
            </a:r>
            <a:r>
              <a:rPr lang="en-US" b="0" dirty="0" err="1"/>
              <a:t>ada</a:t>
            </a:r>
            <a:r>
              <a:rPr lang="en-US" b="0" dirty="0"/>
              <a:t> di </a:t>
            </a:r>
            <a:r>
              <a:rPr lang="en-US" b="0" dirty="0" err="1"/>
              <a:t>tengah</a:t>
            </a:r>
            <a:endParaRPr lang="en-US" b="0" dirty="0"/>
          </a:p>
          <a:p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mempermudah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membuat</a:t>
            </a:r>
            <a:r>
              <a:rPr lang="en-US" b="0" dirty="0"/>
              <a:t> layout, </a:t>
            </a:r>
            <a:r>
              <a:rPr lang="en-US" b="0" dirty="0" err="1"/>
              <a:t>kita</a:t>
            </a:r>
            <a:r>
              <a:rPr lang="en-US" b="0" dirty="0"/>
              <a:t> </a:t>
            </a:r>
            <a:r>
              <a:rPr lang="en-US" b="0" dirty="0" err="1"/>
              <a:t>bisa</a:t>
            </a:r>
            <a:r>
              <a:rPr lang="en-US" b="0" dirty="0"/>
              <a:t> </a:t>
            </a:r>
            <a:r>
              <a:rPr lang="en-US" b="0" dirty="0" err="1"/>
              <a:t>membuat</a:t>
            </a:r>
            <a:r>
              <a:rPr lang="en-US" b="0" dirty="0"/>
              <a:t> </a:t>
            </a:r>
            <a:r>
              <a:rPr lang="en-US" b="0" dirty="0" err="1"/>
              <a:t>sebuah</a:t>
            </a:r>
            <a:r>
              <a:rPr lang="en-US" b="0" dirty="0"/>
              <a:t> template yang </a:t>
            </a:r>
            <a:r>
              <a:rPr lang="en-US" b="0" dirty="0" err="1"/>
              <a:t>bisa</a:t>
            </a:r>
            <a:r>
              <a:rPr lang="en-US" b="0" dirty="0"/>
              <a:t> </a:t>
            </a:r>
            <a:r>
              <a:rPr lang="en-US" b="0" dirty="0" err="1"/>
              <a:t>digunakan</a:t>
            </a:r>
            <a:r>
              <a:rPr lang="en-US" b="0" dirty="0"/>
              <a:t> </a:t>
            </a:r>
            <a:r>
              <a:rPr lang="en-US" b="0" dirty="0" err="1"/>
              <a:t>oleh</a:t>
            </a:r>
            <a:r>
              <a:rPr lang="en-US" b="0" dirty="0"/>
              <a:t> </a:t>
            </a:r>
            <a:r>
              <a:rPr lang="en-US" b="0" dirty="0" err="1"/>
              <a:t>semua</a:t>
            </a:r>
            <a:r>
              <a:rPr lang="en-US" b="0" dirty="0"/>
              <a:t> </a:t>
            </a:r>
            <a:r>
              <a:rPr lang="en-US" b="0" dirty="0" err="1"/>
              <a:t>halaman</a:t>
            </a:r>
            <a:endParaRPr lang="en-US" b="0" dirty="0"/>
          </a:p>
          <a:p>
            <a:r>
              <a:rPr lang="en-US" b="0" dirty="0" err="1"/>
              <a:t>Gunakan</a:t>
            </a:r>
            <a:r>
              <a:rPr lang="en-US" b="0" dirty="0"/>
              <a:t> </a:t>
            </a:r>
            <a:r>
              <a:rPr lang="en-US" b="0" dirty="0">
                <a:solidFill>
                  <a:srgbClr val="FF0000"/>
                </a:solidFill>
              </a:rPr>
              <a:t>@extends(‘</a:t>
            </a:r>
            <a:r>
              <a:rPr lang="en-US" b="0" dirty="0" err="1">
                <a:solidFill>
                  <a:srgbClr val="FF0000"/>
                </a:solidFill>
              </a:rPr>
              <a:t>layoutview</a:t>
            </a:r>
            <a:r>
              <a:rPr lang="en-US" b="0" dirty="0">
                <a:solidFill>
                  <a:srgbClr val="FF0000"/>
                </a:solidFill>
              </a:rPr>
              <a:t>’)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6589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Saat</a:t>
            </a:r>
            <a:r>
              <a:rPr lang="en-US" b="0" dirty="0"/>
              <a:t> </a:t>
            </a:r>
            <a:r>
              <a:rPr lang="en-US" b="0" dirty="0" err="1"/>
              <a:t>mendefinisikan</a:t>
            </a:r>
            <a:r>
              <a:rPr lang="en-US" b="0" dirty="0"/>
              <a:t> </a:t>
            </a:r>
            <a:r>
              <a:rPr lang="en-US" b="0" dirty="0" err="1"/>
              <a:t>tampilan</a:t>
            </a:r>
            <a:r>
              <a:rPr lang="en-US" b="0" dirty="0"/>
              <a:t> </a:t>
            </a:r>
            <a:r>
              <a:rPr lang="en-US" b="0" dirty="0" err="1"/>
              <a:t>anak</a:t>
            </a:r>
            <a:r>
              <a:rPr lang="en-US" b="0" dirty="0"/>
              <a:t>, </a:t>
            </a:r>
            <a:r>
              <a:rPr lang="en-US" b="0" dirty="0" err="1"/>
              <a:t>gunakan</a:t>
            </a:r>
            <a:r>
              <a:rPr lang="en-US" b="0" dirty="0"/>
              <a:t> </a:t>
            </a:r>
            <a:r>
              <a:rPr lang="en-US" b="0" dirty="0" err="1"/>
              <a:t>perintah</a:t>
            </a:r>
            <a:r>
              <a:rPr lang="en-US" b="0" dirty="0"/>
              <a:t> @extends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menentukan</a:t>
            </a:r>
            <a:r>
              <a:rPr lang="en-US" b="0" dirty="0"/>
              <a:t> </a:t>
            </a:r>
            <a:r>
              <a:rPr lang="en-US" b="0" dirty="0" err="1"/>
              <a:t>tata</a:t>
            </a:r>
            <a:r>
              <a:rPr lang="en-US" b="0" dirty="0"/>
              <a:t> </a:t>
            </a:r>
            <a:r>
              <a:rPr lang="en-US" b="0" dirty="0" err="1"/>
              <a:t>letak</a:t>
            </a:r>
            <a:r>
              <a:rPr lang="en-US" b="0" dirty="0"/>
              <a:t> </a:t>
            </a:r>
            <a:r>
              <a:rPr lang="en-US" b="0" dirty="0" err="1"/>
              <a:t>mana</a:t>
            </a:r>
            <a:r>
              <a:rPr lang="en-US" b="0" dirty="0"/>
              <a:t> yang </a:t>
            </a:r>
            <a:r>
              <a:rPr lang="en-US" b="0" dirty="0" err="1"/>
              <a:t>harus</a:t>
            </a:r>
            <a:r>
              <a:rPr lang="en-US" b="0" dirty="0"/>
              <a:t> "</a:t>
            </a:r>
            <a:r>
              <a:rPr lang="en-US" b="0" dirty="0" err="1"/>
              <a:t>diwarisi</a:t>
            </a:r>
            <a:r>
              <a:rPr lang="en-US" b="0" dirty="0"/>
              <a:t>" </a:t>
            </a:r>
            <a:r>
              <a:rPr lang="en-US" b="0" dirty="0" err="1"/>
              <a:t>oleh</a:t>
            </a:r>
            <a:r>
              <a:rPr lang="en-US" b="0" dirty="0"/>
              <a:t> </a:t>
            </a:r>
            <a:r>
              <a:rPr lang="en-US" b="0" dirty="0" err="1"/>
              <a:t>tampilan</a:t>
            </a:r>
            <a:r>
              <a:rPr lang="en-US" b="0" dirty="0"/>
              <a:t> </a:t>
            </a:r>
            <a:r>
              <a:rPr lang="en-US" b="0" dirty="0" err="1"/>
              <a:t>anak</a:t>
            </a:r>
            <a:r>
              <a:rPr lang="en-US" b="0" dirty="0"/>
              <a:t>. </a:t>
            </a:r>
          </a:p>
          <a:p>
            <a:r>
              <a:rPr lang="en-US" b="0" dirty="0" err="1"/>
              <a:t>Tampilan</a:t>
            </a:r>
            <a:r>
              <a:rPr lang="en-US" b="0" dirty="0"/>
              <a:t> yang </a:t>
            </a:r>
            <a:r>
              <a:rPr lang="en-US" b="0" dirty="0" err="1"/>
              <a:t>memperluas</a:t>
            </a:r>
            <a:r>
              <a:rPr lang="en-US" b="0" dirty="0"/>
              <a:t> </a:t>
            </a:r>
            <a:r>
              <a:rPr lang="en-US" b="0" dirty="0" err="1"/>
              <a:t>tata</a:t>
            </a:r>
            <a:r>
              <a:rPr lang="en-US" b="0" dirty="0"/>
              <a:t> </a:t>
            </a:r>
            <a:r>
              <a:rPr lang="en-US" b="0" dirty="0" err="1"/>
              <a:t>letak</a:t>
            </a:r>
            <a:r>
              <a:rPr lang="en-US" b="0" dirty="0"/>
              <a:t> Blade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menyuntikkan</a:t>
            </a:r>
            <a:r>
              <a:rPr lang="en-US" b="0" dirty="0"/>
              <a:t> </a:t>
            </a:r>
            <a:r>
              <a:rPr lang="en-US" b="0" dirty="0" err="1"/>
              <a:t>konten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bagian</a:t>
            </a:r>
            <a:r>
              <a:rPr lang="en-US" b="0" dirty="0"/>
              <a:t> </a:t>
            </a:r>
            <a:r>
              <a:rPr lang="en-US" b="0" dirty="0" err="1"/>
              <a:t>tata</a:t>
            </a:r>
            <a:r>
              <a:rPr lang="en-US" b="0" dirty="0"/>
              <a:t> </a:t>
            </a:r>
            <a:r>
              <a:rPr lang="en-US" b="0" dirty="0" err="1"/>
              <a:t>letak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</a:t>
            </a:r>
            <a:r>
              <a:rPr lang="en-US" b="0" dirty="0" err="1"/>
              <a:t>arahan</a:t>
            </a:r>
            <a:r>
              <a:rPr lang="en-US" b="0" dirty="0"/>
              <a:t> @section. </a:t>
            </a:r>
          </a:p>
          <a:p>
            <a:r>
              <a:rPr lang="en-US" b="0" dirty="0" err="1"/>
              <a:t>Ingat</a:t>
            </a:r>
            <a:r>
              <a:rPr lang="en-US" b="0" dirty="0"/>
              <a:t>, </a:t>
            </a:r>
            <a:r>
              <a:rPr lang="en-US" b="0" dirty="0" err="1"/>
              <a:t>seperti</a:t>
            </a:r>
            <a:r>
              <a:rPr lang="en-US" b="0" dirty="0"/>
              <a:t> yang </a:t>
            </a:r>
            <a:r>
              <a:rPr lang="en-US" b="0" dirty="0" err="1"/>
              <a:t>terlihat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</a:t>
            </a:r>
            <a:r>
              <a:rPr lang="en-US" b="0" dirty="0" err="1"/>
              <a:t>contoh</a:t>
            </a:r>
            <a:r>
              <a:rPr lang="en-US" b="0" dirty="0"/>
              <a:t> di </a:t>
            </a:r>
            <a:r>
              <a:rPr lang="en-US" b="0" dirty="0" err="1"/>
              <a:t>atas</a:t>
            </a:r>
            <a:r>
              <a:rPr lang="en-US" b="0" dirty="0"/>
              <a:t>, </a:t>
            </a:r>
            <a:r>
              <a:rPr lang="en-US" b="0" dirty="0" err="1"/>
              <a:t>konten</a:t>
            </a:r>
            <a:r>
              <a:rPr lang="en-US" b="0" dirty="0"/>
              <a:t> </a:t>
            </a:r>
            <a:r>
              <a:rPr lang="en-US" b="0" dirty="0" err="1"/>
              <a:t>bagian</a:t>
            </a:r>
            <a:r>
              <a:rPr lang="en-US" b="0" dirty="0"/>
              <a:t> </a:t>
            </a:r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/>
              <a:t>ditampilkan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tata</a:t>
            </a:r>
            <a:r>
              <a:rPr lang="en-US" b="0" dirty="0"/>
              <a:t> </a:t>
            </a:r>
            <a:r>
              <a:rPr lang="en-US" b="0" dirty="0" err="1"/>
              <a:t>letak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@yield:</a:t>
            </a:r>
            <a:endParaRPr lang="en-US" sz="2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87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 Multi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Langkah-langkah</a:t>
            </a: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Routes</a:t>
            </a:r>
          </a:p>
          <a:p>
            <a:r>
              <a:rPr lang="en-US" dirty="0" err="1"/>
              <a:t>Membuat</a:t>
            </a:r>
            <a:r>
              <a:rPr lang="en-US" dirty="0"/>
              <a:t> Controller</a:t>
            </a:r>
          </a:p>
          <a:p>
            <a:r>
              <a:rPr lang="en-US" dirty="0" err="1"/>
              <a:t>Membuat</a:t>
            </a:r>
            <a:r>
              <a:rPr lang="en-US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92766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617240"/>
          </a:xfrm>
        </p:spPr>
        <p:txBody>
          <a:bodyPr/>
          <a:lstStyle/>
          <a:p>
            <a:r>
              <a:rPr lang="en-US" b="0" dirty="0" err="1"/>
              <a:t>Tambahkan</a:t>
            </a:r>
            <a:r>
              <a:rPr lang="en-US" b="0" dirty="0"/>
              <a:t> </a:t>
            </a:r>
            <a:r>
              <a:rPr lang="en-US" b="0" dirty="0" err="1"/>
              <a:t>kode</a:t>
            </a:r>
            <a:r>
              <a:rPr lang="en-US" b="0" dirty="0"/>
              <a:t> </a:t>
            </a:r>
            <a:r>
              <a:rPr lang="en-US" b="0" dirty="0" err="1"/>
              <a:t>berikut</a:t>
            </a:r>
            <a:r>
              <a:rPr lang="en-US" b="0" dirty="0"/>
              <a:t> di routes/</a:t>
            </a:r>
            <a:r>
              <a:rPr lang="en-US" b="0" dirty="0" err="1"/>
              <a:t>web.php</a:t>
            </a:r>
            <a:endParaRPr lang="en-US" b="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988840"/>
            <a:ext cx="914241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51384" y="4437112"/>
            <a:ext cx="10972800" cy="61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0" dirty="0" err="1"/>
              <a:t>Pada</a:t>
            </a:r>
            <a:r>
              <a:rPr lang="en-US" b="0" dirty="0"/>
              <a:t> routes di </a:t>
            </a:r>
            <a:r>
              <a:rPr lang="en-US" b="0" dirty="0" err="1"/>
              <a:t>atas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beberapa</a:t>
            </a:r>
            <a:r>
              <a:rPr lang="en-US" b="0" dirty="0"/>
              <a:t> URI yang </a:t>
            </a:r>
            <a:r>
              <a:rPr lang="en-US" b="0" dirty="0" err="1"/>
              <a:t>bisa</a:t>
            </a:r>
            <a:r>
              <a:rPr lang="en-US" b="0" dirty="0"/>
              <a:t> </a:t>
            </a:r>
            <a:r>
              <a:rPr lang="en-US" b="0" dirty="0" err="1"/>
              <a:t>diakses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</a:t>
            </a:r>
            <a:r>
              <a:rPr lang="en-US" b="0" dirty="0" err="1"/>
              <a:t>metode</a:t>
            </a:r>
            <a:r>
              <a:rPr lang="en-US" b="0" dirty="0"/>
              <a:t> GET</a:t>
            </a:r>
          </a:p>
          <a:p>
            <a:r>
              <a:rPr lang="en-US" b="0" dirty="0" err="1"/>
              <a:t>Dibutuhkan</a:t>
            </a:r>
            <a:r>
              <a:rPr lang="en-US" b="0" dirty="0"/>
              <a:t> 2 controller </a:t>
            </a:r>
            <a:r>
              <a:rPr lang="en-US" b="0" dirty="0" err="1"/>
              <a:t>yaitu</a:t>
            </a:r>
            <a:r>
              <a:rPr lang="en-US" b="0" dirty="0"/>
              <a:t> </a:t>
            </a:r>
            <a:r>
              <a:rPr lang="en-US" b="0" dirty="0" err="1"/>
              <a:t>HomeController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ProdukController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8281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Controller 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377615"/>
            <a:ext cx="7848871" cy="502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31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Controller 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12776"/>
            <a:ext cx="8546157" cy="50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51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Home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412776"/>
            <a:ext cx="7200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18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Master Layout View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12775"/>
            <a:ext cx="7920880" cy="527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Sub View </a:t>
            </a:r>
            <a:r>
              <a:rPr lang="en-ID" dirty="0" err="1"/>
              <a:t>Untuk</a:t>
            </a:r>
            <a:r>
              <a:rPr lang="en-ID" dirty="0"/>
              <a:t> Menu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d-ID" b="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1" y="1340768"/>
            <a:ext cx="8944667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9001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dirty="0"/>
              <a:t>Pertemuan </a:t>
            </a:r>
            <a:r>
              <a:rPr lang="en-US" sz="2800" dirty="0"/>
              <a:t>12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Laravel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bagian</a:t>
            </a:r>
            <a:r>
              <a:rPr lang="en-US" dirty="0">
                <a:solidFill>
                  <a:schemeClr val="tx1"/>
                </a:solidFill>
              </a:rPr>
              <a:t> 3)</a:t>
            </a:r>
            <a:endParaRPr lang="id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View Homepage</a:t>
            </a:r>
            <a:endParaRPr lang="id-ID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84784"/>
            <a:ext cx="8193802" cy="3356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636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View </a:t>
            </a:r>
            <a:r>
              <a:rPr lang="en-ID" dirty="0" err="1"/>
              <a:t>Produk</a:t>
            </a:r>
            <a:r>
              <a:rPr lang="en-ID" dirty="0"/>
              <a:t> (1)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340768"/>
            <a:ext cx="8486725" cy="516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00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View </a:t>
            </a:r>
            <a:r>
              <a:rPr lang="en-ID" dirty="0" err="1"/>
              <a:t>Produk</a:t>
            </a:r>
            <a:r>
              <a:rPr lang="en-ID" dirty="0"/>
              <a:t> (2)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268760"/>
            <a:ext cx="8568952" cy="541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807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View Detail </a:t>
            </a:r>
            <a:r>
              <a:rPr lang="en-ID" dirty="0" err="1"/>
              <a:t>Produk</a:t>
            </a:r>
            <a:r>
              <a:rPr lang="en-ID" dirty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12776"/>
            <a:ext cx="993532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83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</a:t>
            </a:r>
            <a:r>
              <a:rPr lang="en-US" dirty="0" err="1"/>
              <a:t>Profil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12776"/>
            <a:ext cx="9272054" cy="299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0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CSS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412776"/>
            <a:ext cx="538093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1412776"/>
            <a:ext cx="6389687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82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: </a:t>
            </a:r>
            <a:r>
              <a:rPr lang="en-US" dirty="0" err="1"/>
              <a:t>Halaman</a:t>
            </a:r>
            <a:r>
              <a:rPr lang="en-US" dirty="0"/>
              <a:t>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86" y="1340768"/>
            <a:ext cx="10260458" cy="543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48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: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Produk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0768"/>
            <a:ext cx="10185450" cy="536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231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: </a:t>
            </a:r>
            <a:r>
              <a:rPr lang="en-US" dirty="0" err="1"/>
              <a:t>Halaman</a:t>
            </a:r>
            <a:r>
              <a:rPr lang="en-US" dirty="0"/>
              <a:t> Detail </a:t>
            </a:r>
            <a:r>
              <a:rPr lang="en-US" dirty="0" err="1"/>
              <a:t>Produk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15887"/>
            <a:ext cx="10110092" cy="532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082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: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Profil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0768"/>
            <a:ext cx="10330879" cy="543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67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 Pembelajaran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dirty="0" err="1"/>
              <a:t>Mahasiswa</a:t>
            </a:r>
            <a:r>
              <a:rPr lang="en-ID" b="0" dirty="0"/>
              <a:t> </a:t>
            </a:r>
            <a:r>
              <a:rPr lang="en-ID" b="0" dirty="0" err="1"/>
              <a:t>dapat</a:t>
            </a:r>
            <a:r>
              <a:rPr lang="en-ID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Blade</a:t>
            </a:r>
          </a:p>
          <a:p>
            <a:r>
              <a:rPr lang="en-US" b="0" dirty="0" err="1"/>
              <a:t>Mahasiswa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Eloquent</a:t>
            </a:r>
          </a:p>
          <a:p>
            <a:r>
              <a:rPr lang="en-US" b="0" dirty="0" err="1"/>
              <a:t>Mahasiswa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Query Builder</a:t>
            </a:r>
          </a:p>
          <a:p>
            <a:r>
              <a:rPr lang="en-US" b="0" dirty="0" err="1"/>
              <a:t>Mahasiswa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membuat</a:t>
            </a:r>
            <a:r>
              <a:rPr lang="en-US" b="0" dirty="0"/>
              <a:t> Model</a:t>
            </a:r>
          </a:p>
          <a:p>
            <a:r>
              <a:rPr lang="en-US" b="0" dirty="0" err="1"/>
              <a:t>Mahasiswa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membuat</a:t>
            </a:r>
            <a:r>
              <a:rPr lang="en-US" b="0" dirty="0"/>
              <a:t> CRUD 1 </a:t>
            </a:r>
            <a:r>
              <a:rPr lang="en-US" b="0" dirty="0" err="1"/>
              <a:t>tabel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62680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: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Kontak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r>
              <a:rPr lang="en-US" dirty="0"/>
              <a:t> :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Kontak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form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/>
              <a:t>sbb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Nama</a:t>
            </a:r>
            <a:endParaRPr lang="en-US" dirty="0"/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No HP</a:t>
            </a:r>
          </a:p>
          <a:p>
            <a:pPr lvl="1"/>
            <a:r>
              <a:rPr lang="en-US" dirty="0" err="1"/>
              <a:t>Pesan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7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Database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22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Koneksi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Laravel</a:t>
            </a:r>
            <a:r>
              <a:rPr lang="en-US" b="0" dirty="0"/>
              <a:t> </a:t>
            </a:r>
            <a:r>
              <a:rPr lang="en-US" b="0" dirty="0" err="1"/>
              <a:t>bisa</a:t>
            </a:r>
            <a:r>
              <a:rPr lang="en-US" b="0" dirty="0"/>
              <a:t> </a:t>
            </a:r>
            <a:r>
              <a:rPr lang="en-US" b="0" dirty="0" err="1"/>
              <a:t>berkomunikasi</a:t>
            </a:r>
            <a:r>
              <a:rPr lang="en-US" b="0" dirty="0"/>
              <a:t> </a:t>
            </a:r>
            <a:r>
              <a:rPr lang="en-US" b="0" dirty="0" err="1"/>
              <a:t>dengan</a:t>
            </a:r>
            <a:r>
              <a:rPr lang="en-US" b="0" dirty="0"/>
              <a:t> database </a:t>
            </a:r>
            <a:r>
              <a:rPr lang="en-US" b="0" dirty="0" err="1"/>
              <a:t>menggunakan</a:t>
            </a:r>
            <a:r>
              <a:rPr lang="en-US" b="0" dirty="0"/>
              <a:t> raw SQL, Query Builder </a:t>
            </a:r>
            <a:r>
              <a:rPr lang="en-US" b="0" dirty="0" err="1"/>
              <a:t>dan</a:t>
            </a:r>
            <a:r>
              <a:rPr lang="en-US" b="0" dirty="0"/>
              <a:t> Eloquent</a:t>
            </a:r>
          </a:p>
          <a:p>
            <a:r>
              <a:rPr lang="en-US" b="0" dirty="0" err="1"/>
              <a:t>Konfigurasi</a:t>
            </a:r>
            <a:r>
              <a:rPr lang="en-US" b="0" dirty="0"/>
              <a:t> database </a:t>
            </a:r>
            <a:r>
              <a:rPr lang="en-US" b="0" dirty="0" err="1"/>
              <a:t>bisa</a:t>
            </a:r>
            <a:r>
              <a:rPr lang="en-US" b="0" dirty="0"/>
              <a:t> </a:t>
            </a:r>
            <a:r>
              <a:rPr lang="en-US" b="0" dirty="0" err="1"/>
              <a:t>diatur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file </a:t>
            </a:r>
            <a:r>
              <a:rPr lang="en-US" b="0" dirty="0">
                <a:solidFill>
                  <a:srgbClr val="FF0000"/>
                </a:solidFill>
              </a:rPr>
              <a:t>.</a:t>
            </a:r>
            <a:r>
              <a:rPr lang="en-US" b="0" dirty="0" err="1">
                <a:solidFill>
                  <a:srgbClr val="FF0000"/>
                </a:solidFill>
              </a:rPr>
              <a:t>env</a:t>
            </a:r>
            <a:endParaRPr lang="en-US" b="0" dirty="0">
              <a:solidFill>
                <a:srgbClr val="FF0000"/>
              </a:solidFill>
            </a:endParaRPr>
          </a:p>
          <a:p>
            <a:r>
              <a:rPr lang="en-US" b="0" dirty="0" err="1"/>
              <a:t>Pada</a:t>
            </a:r>
            <a:r>
              <a:rPr lang="en-US" b="0" dirty="0"/>
              <a:t> </a:t>
            </a:r>
            <a:r>
              <a:rPr lang="en-US" b="0" dirty="0" err="1"/>
              <a:t>settingan</a:t>
            </a:r>
            <a:r>
              <a:rPr lang="en-US" b="0" dirty="0"/>
              <a:t> </a:t>
            </a:r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digunakan</a:t>
            </a:r>
            <a:r>
              <a:rPr lang="en-US" b="0" dirty="0"/>
              <a:t> database </a:t>
            </a:r>
            <a:r>
              <a:rPr lang="en-US" b="0" dirty="0" err="1"/>
              <a:t>bernama</a:t>
            </a:r>
            <a:r>
              <a:rPr lang="en-US" b="0" dirty="0"/>
              <a:t> </a:t>
            </a:r>
            <a:r>
              <a:rPr lang="en-US" b="0" dirty="0" err="1"/>
              <a:t>laravel</a:t>
            </a:r>
            <a:r>
              <a:rPr lang="en-US" b="0" dirty="0"/>
              <a:t>-app (</a:t>
            </a:r>
            <a:r>
              <a:rPr lang="en-US" b="0" dirty="0" err="1"/>
              <a:t>pastikan</a:t>
            </a:r>
            <a:r>
              <a:rPr lang="en-US" b="0" dirty="0"/>
              <a:t> database </a:t>
            </a:r>
            <a:r>
              <a:rPr lang="en-US" b="0" dirty="0" err="1"/>
              <a:t>sudah</a:t>
            </a:r>
            <a:r>
              <a:rPr lang="en-US" b="0" dirty="0"/>
              <a:t> </a:t>
            </a:r>
            <a:r>
              <a:rPr lang="en-US" b="0" dirty="0" err="1"/>
              <a:t>dibuat</a:t>
            </a:r>
            <a:r>
              <a:rPr lang="en-US" b="0" dirty="0"/>
              <a:t>)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077072"/>
            <a:ext cx="393812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514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Builder 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Laravel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query builder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query database</a:t>
            </a:r>
          </a:p>
          <a:p>
            <a:r>
              <a:rPr lang="en-US" dirty="0" err="1"/>
              <a:t>Gunakan</a:t>
            </a:r>
            <a:r>
              <a:rPr lang="en-US" dirty="0"/>
              <a:t> Facades DB </a:t>
            </a:r>
            <a:r>
              <a:rPr lang="en-US" dirty="0" err="1"/>
              <a:t>pada</a:t>
            </a:r>
            <a:r>
              <a:rPr lang="en-US" dirty="0"/>
              <a:t> controller agar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query builder</a:t>
            </a:r>
          </a:p>
          <a:p>
            <a:r>
              <a:rPr lang="en-US" b="0" dirty="0">
                <a:solidFill>
                  <a:srgbClr val="FF0000"/>
                </a:solidFill>
              </a:rPr>
              <a:t>use Illuminate\Support\Facades\DB;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22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SELECT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DB::table(‘users’)-&gt;get()</a:t>
            </a:r>
          </a:p>
          <a:p>
            <a:pPr lvl="1"/>
            <a:r>
              <a:rPr lang="en-US" dirty="0"/>
              <a:t>Select * from users;</a:t>
            </a:r>
          </a:p>
          <a:p>
            <a:pPr lvl="1"/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get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record</a:t>
            </a:r>
          </a:p>
          <a:p>
            <a:pPr marL="514350" indent="-457200"/>
            <a:r>
              <a:rPr lang="en-US" b="0" dirty="0"/>
              <a:t>DB::table('users')-&gt;where('name', 'John')-&gt;first();</a:t>
            </a:r>
          </a:p>
          <a:p>
            <a:pPr marL="914400" lvl="1" indent="-457200"/>
            <a:r>
              <a:rPr lang="en-US" dirty="0"/>
              <a:t>Select * from users where name=‘John’</a:t>
            </a:r>
          </a:p>
          <a:p>
            <a:pPr marL="914400" lvl="1" indent="-457200"/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1 record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saja</a:t>
            </a:r>
            <a:endParaRPr lang="en-US" dirty="0"/>
          </a:p>
          <a:p>
            <a:pPr marL="514350" indent="-457200"/>
            <a:r>
              <a:rPr lang="en-US" b="0" dirty="0"/>
              <a:t>DB::table('users')-&gt;find(3);</a:t>
            </a:r>
          </a:p>
          <a:p>
            <a:pPr marL="914400" lvl="1" indent="-457200"/>
            <a:r>
              <a:rPr lang="en-US" dirty="0"/>
              <a:t>Select * from users where id=‘3’</a:t>
            </a:r>
          </a:p>
          <a:p>
            <a:pPr marL="914400" lvl="1" indent="-457200"/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find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berdasakan</a:t>
            </a:r>
            <a:r>
              <a:rPr lang="en-US" dirty="0"/>
              <a:t> field </a:t>
            </a:r>
            <a:r>
              <a:rPr lang="en-US" dirty="0">
                <a:solidFill>
                  <a:srgbClr val="FF0000"/>
                </a:solidFill>
              </a:rPr>
              <a:t>id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primary key</a:t>
            </a:r>
          </a:p>
        </p:txBody>
      </p:sp>
    </p:spTree>
    <p:extLst>
      <p:ext uri="{BB962C8B-B14F-4D97-AF65-F5344CB8AC3E}">
        <p14:creationId xmlns:p14="http://schemas.microsoft.com/office/powerpoint/2010/main" val="12014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SELECT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DB::table('users')-&gt;select('name', 'email as </a:t>
            </a:r>
            <a:r>
              <a:rPr lang="en-US" b="0" dirty="0" err="1"/>
              <a:t>user_email</a:t>
            </a:r>
            <a:r>
              <a:rPr lang="en-US" b="0" dirty="0"/>
              <a:t>')-&gt;get();</a:t>
            </a:r>
          </a:p>
          <a:p>
            <a:pPr marL="914400" lvl="1" indent="-457200"/>
            <a:r>
              <a:rPr lang="en-US" b="0" dirty="0"/>
              <a:t>Select name, emai</a:t>
            </a:r>
            <a:r>
              <a:rPr lang="en-US" dirty="0"/>
              <a:t>l as </a:t>
            </a:r>
            <a:r>
              <a:rPr lang="en-US" dirty="0" err="1"/>
              <a:t>user_email</a:t>
            </a:r>
            <a:r>
              <a:rPr lang="en-US" dirty="0"/>
              <a:t> from users</a:t>
            </a:r>
            <a:endParaRPr lang="en-US" b="0" dirty="0"/>
          </a:p>
          <a:p>
            <a:pPr marL="514350" indent="-457200"/>
            <a:r>
              <a:rPr lang="en-US" b="0" dirty="0"/>
              <a:t>DB::table(‘users’)-&gt;</a:t>
            </a:r>
            <a:r>
              <a:rPr lang="en-US" b="0" dirty="0" err="1"/>
              <a:t>orderBy</a:t>
            </a:r>
            <a:r>
              <a:rPr lang="en-US" b="0" dirty="0"/>
              <a:t>(‘name’)</a:t>
            </a:r>
          </a:p>
          <a:p>
            <a:pPr marL="914400" lvl="1" indent="-457200"/>
            <a:r>
              <a:rPr lang="en-US" dirty="0"/>
              <a:t>select * from users order by name</a:t>
            </a:r>
          </a:p>
          <a:p>
            <a:pPr marL="514350" indent="-457200"/>
            <a:r>
              <a:rPr lang="en-US" b="0" dirty="0"/>
              <a:t>DB::table('users')-&gt;count();</a:t>
            </a:r>
          </a:p>
          <a:p>
            <a:pPr marL="914400" lvl="1" indent="-457200"/>
            <a:r>
              <a:rPr lang="en-US" dirty="0"/>
              <a:t>Select count(*) from users</a:t>
            </a:r>
          </a:p>
          <a:p>
            <a:pPr marL="514350" indent="-457200"/>
            <a:r>
              <a:rPr lang="en-US" b="0" dirty="0"/>
              <a:t>DB::table('orders')-&gt;max('price');</a:t>
            </a:r>
          </a:p>
          <a:p>
            <a:pPr marL="914400" lvl="1" indent="-457200"/>
            <a:r>
              <a:rPr lang="en-US" b="0" dirty="0"/>
              <a:t>Select max(price) from orders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79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WITH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198539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0" dirty="0"/>
              <a:t>$users = DB::table('users')</a:t>
            </a:r>
          </a:p>
          <a:p>
            <a:pPr marL="0" indent="0">
              <a:buNone/>
            </a:pPr>
            <a:r>
              <a:rPr lang="en-US" sz="2000" b="0" dirty="0"/>
              <a:t>-&gt;join('contacts', 'users.id', '=', '</a:t>
            </a:r>
            <a:r>
              <a:rPr lang="en-US" sz="2000" b="0" dirty="0" err="1"/>
              <a:t>contacts.user_id</a:t>
            </a:r>
            <a:r>
              <a:rPr lang="en-US" sz="2000" b="0" dirty="0"/>
              <a:t>')</a:t>
            </a:r>
          </a:p>
          <a:p>
            <a:pPr marL="0" indent="0">
              <a:buNone/>
            </a:pPr>
            <a:r>
              <a:rPr lang="en-US" sz="2000" b="0" dirty="0"/>
              <a:t>-&gt;join('orders', 'users.id', '=', '</a:t>
            </a:r>
            <a:r>
              <a:rPr lang="en-US" sz="2000" b="0" dirty="0" err="1"/>
              <a:t>orders.user_id</a:t>
            </a:r>
            <a:r>
              <a:rPr lang="en-US" sz="2000" b="0" dirty="0"/>
              <a:t>')</a:t>
            </a:r>
          </a:p>
          <a:p>
            <a:pPr marL="0" indent="0">
              <a:buNone/>
            </a:pPr>
            <a:r>
              <a:rPr lang="en-US" sz="2000" b="0" dirty="0"/>
              <a:t>-&gt;select('users.*', '</a:t>
            </a:r>
            <a:r>
              <a:rPr lang="en-US" sz="2000" b="0" dirty="0" err="1"/>
              <a:t>contacts.phone</a:t>
            </a:r>
            <a:r>
              <a:rPr lang="en-US" sz="2000" b="0" dirty="0"/>
              <a:t>', '</a:t>
            </a:r>
            <a:r>
              <a:rPr lang="en-US" sz="2000" b="0" dirty="0" err="1"/>
              <a:t>orders.price</a:t>
            </a:r>
            <a:r>
              <a:rPr lang="en-US" sz="2000" b="0" dirty="0"/>
              <a:t>')</a:t>
            </a:r>
          </a:p>
          <a:p>
            <a:pPr marL="0" indent="0">
              <a:buNone/>
            </a:pPr>
            <a:r>
              <a:rPr lang="en-US" sz="2000" b="0" dirty="0"/>
              <a:t>-&gt;get();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51384" y="4005064"/>
            <a:ext cx="10972800" cy="26334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2000" b="0" dirty="0"/>
              <a:t>$users = DB::table('users')</a:t>
            </a:r>
          </a:p>
          <a:p>
            <a:pPr marL="0" indent="0">
              <a:buNone/>
            </a:pPr>
            <a:r>
              <a:rPr lang="en-US" sz="2000" b="0" dirty="0"/>
              <a:t>-&gt;</a:t>
            </a:r>
            <a:r>
              <a:rPr lang="en-US" sz="2000" b="0" dirty="0" err="1"/>
              <a:t>leftJoin</a:t>
            </a:r>
            <a:r>
              <a:rPr lang="en-US" sz="2000" b="0" dirty="0"/>
              <a:t>('posts', 'users.id', '=', '</a:t>
            </a:r>
            <a:r>
              <a:rPr lang="en-US" sz="2000" b="0" dirty="0" err="1"/>
              <a:t>posts.user_id</a:t>
            </a:r>
            <a:r>
              <a:rPr lang="en-US" sz="2000" b="0" dirty="0"/>
              <a:t>')</a:t>
            </a:r>
          </a:p>
          <a:p>
            <a:pPr marL="0" indent="0">
              <a:buNone/>
            </a:pPr>
            <a:r>
              <a:rPr lang="en-US" sz="2000" b="0" dirty="0"/>
              <a:t>-&gt;get();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$users = DB::table('users')</a:t>
            </a:r>
          </a:p>
          <a:p>
            <a:pPr marL="0" indent="0">
              <a:buNone/>
            </a:pPr>
            <a:r>
              <a:rPr lang="en-US" sz="2000" b="0" dirty="0"/>
              <a:t>-&gt;</a:t>
            </a:r>
            <a:r>
              <a:rPr lang="en-US" sz="2000" b="0" dirty="0" err="1"/>
              <a:t>rightJoin</a:t>
            </a:r>
            <a:r>
              <a:rPr lang="en-US" sz="2000" b="0" dirty="0"/>
              <a:t>('posts', 'users.id', '=', '</a:t>
            </a:r>
            <a:r>
              <a:rPr lang="en-US" sz="2000" b="0" dirty="0" err="1"/>
              <a:t>posts.user_id</a:t>
            </a:r>
            <a:r>
              <a:rPr lang="en-US" sz="2000" b="0" dirty="0"/>
              <a:t>')</a:t>
            </a:r>
          </a:p>
          <a:p>
            <a:pPr marL="0" indent="0">
              <a:buNone/>
            </a:pPr>
            <a:r>
              <a:rPr lang="en-US" sz="2000" b="0" dirty="0"/>
              <a:t>-&gt;get();</a:t>
            </a:r>
          </a:p>
        </p:txBody>
      </p:sp>
    </p:spTree>
    <p:extLst>
      <p:ext uri="{BB962C8B-B14F-4D97-AF65-F5344CB8AC3E}">
        <p14:creationId xmlns:p14="http://schemas.microsoft.com/office/powerpoint/2010/main" val="124591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Insert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2201416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DB::table('users')-&gt;insert([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'email' =&gt; ‘budi@gmail.com',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'votes' =&gt; 0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]);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Insert into users(</a:t>
            </a:r>
            <a:r>
              <a:rPr lang="en-US" b="0" dirty="0" err="1"/>
              <a:t>email,votes</a:t>
            </a:r>
            <a:r>
              <a:rPr lang="en-US" b="0" dirty="0"/>
              <a:t>) values(‘budi@gmail.com’,’0);</a:t>
            </a:r>
          </a:p>
        </p:txBody>
      </p:sp>
    </p:spTree>
    <p:extLst>
      <p:ext uri="{BB962C8B-B14F-4D97-AF65-F5344CB8AC3E}">
        <p14:creationId xmlns:p14="http://schemas.microsoft.com/office/powerpoint/2010/main" val="1921640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2201416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$update= DB::table('users')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-&gt;where('id', 1)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-&gt;update(['votes' =&gt; 1]);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68258" y="4005064"/>
            <a:ext cx="10972800" cy="2201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0" dirty="0"/>
              <a:t>Update users set votes=‘1’ where id=‘1’</a:t>
            </a:r>
          </a:p>
        </p:txBody>
      </p:sp>
    </p:spTree>
    <p:extLst>
      <p:ext uri="{BB962C8B-B14F-4D97-AF65-F5344CB8AC3E}">
        <p14:creationId xmlns:p14="http://schemas.microsoft.com/office/powerpoint/2010/main" val="322028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DELETE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599"/>
            <a:ext cx="11319048" cy="5194201"/>
          </a:xfrm>
        </p:spPr>
        <p:txBody>
          <a:bodyPr/>
          <a:lstStyle/>
          <a:p>
            <a:r>
              <a:rPr lang="en-US" b="0" dirty="0"/>
              <a:t>DB::table('users')-&gt;delete();</a:t>
            </a:r>
          </a:p>
          <a:p>
            <a:pPr lvl="1"/>
            <a:r>
              <a:rPr lang="en-US" dirty="0"/>
              <a:t>Delete from users</a:t>
            </a:r>
            <a:endParaRPr lang="en-US" b="0" dirty="0"/>
          </a:p>
          <a:p>
            <a:r>
              <a:rPr lang="en-US" b="0" dirty="0"/>
              <a:t>DB::table('users')-&gt;where('votes', '&gt;', 100)-&gt;delete();</a:t>
            </a:r>
          </a:p>
          <a:p>
            <a:pPr lvl="1"/>
            <a:r>
              <a:rPr lang="en-US" dirty="0"/>
              <a:t>Delete from users where votes &gt; 100</a:t>
            </a:r>
            <a:br>
              <a:rPr lang="en-US" dirty="0"/>
            </a:b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4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Blade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/>
              <a:t>Blade </a:t>
            </a:r>
            <a:r>
              <a:rPr lang="en-US" sz="2400" b="0" dirty="0" err="1"/>
              <a:t>merupakan</a:t>
            </a:r>
            <a:r>
              <a:rPr lang="en-US" sz="2400" b="0" dirty="0"/>
              <a:t> template engine yang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oleh</a:t>
            </a:r>
            <a:r>
              <a:rPr lang="en-US" sz="2400" b="0" dirty="0"/>
              <a:t> </a:t>
            </a:r>
            <a:r>
              <a:rPr lang="en-US" sz="2400" b="0" dirty="0" err="1"/>
              <a:t>Laravel</a:t>
            </a:r>
            <a:endParaRPr lang="en-US" sz="2400" b="0" dirty="0"/>
          </a:p>
          <a:p>
            <a:r>
              <a:rPr lang="en-US" sz="2400" b="0" dirty="0"/>
              <a:t>Di </a:t>
            </a:r>
            <a:r>
              <a:rPr lang="en-US" sz="2400" b="0" dirty="0" err="1"/>
              <a:t>dalam</a:t>
            </a:r>
            <a:r>
              <a:rPr lang="en-US" sz="2400" b="0" dirty="0"/>
              <a:t> blade </a:t>
            </a:r>
            <a:r>
              <a:rPr lang="en-US" sz="2400" b="0" dirty="0" err="1"/>
              <a:t>bisa</a:t>
            </a:r>
            <a:r>
              <a:rPr lang="en-US" sz="2400" b="0" dirty="0"/>
              <a:t> </a:t>
            </a:r>
            <a:r>
              <a:rPr lang="en-US" sz="2400" b="0" dirty="0" err="1"/>
              <a:t>berisi</a:t>
            </a:r>
            <a:r>
              <a:rPr lang="en-US" sz="2400" b="0" dirty="0"/>
              <a:t> </a:t>
            </a:r>
            <a:r>
              <a:rPr lang="en-US" sz="2400" b="0" dirty="0" err="1"/>
              <a:t>kode</a:t>
            </a:r>
            <a:r>
              <a:rPr lang="en-US" sz="2400" b="0" dirty="0"/>
              <a:t> PHP </a:t>
            </a:r>
            <a:r>
              <a:rPr lang="en-US" sz="2400" b="0" dirty="0" err="1"/>
              <a:t>biasa</a:t>
            </a:r>
            <a:r>
              <a:rPr lang="en-US" sz="2400" b="0" dirty="0"/>
              <a:t> </a:t>
            </a:r>
            <a:r>
              <a:rPr lang="en-US" sz="2400" b="0" dirty="0" err="1"/>
              <a:t>ataupun</a:t>
            </a:r>
            <a:r>
              <a:rPr lang="en-US" sz="2400" b="0" dirty="0"/>
              <a:t> </a:t>
            </a:r>
            <a:r>
              <a:rPr lang="en-US" sz="2400" b="0" dirty="0" err="1"/>
              <a:t>menggunakan</a:t>
            </a:r>
            <a:r>
              <a:rPr lang="en-US" sz="2400" b="0" dirty="0"/>
              <a:t> syntax blade</a:t>
            </a:r>
          </a:p>
          <a:p>
            <a:r>
              <a:rPr lang="en-US" sz="2400" b="0" dirty="0" err="1"/>
              <a:t>Semua</a:t>
            </a:r>
            <a:r>
              <a:rPr lang="en-US" sz="2400" b="0" dirty="0"/>
              <a:t> template Blade </a:t>
            </a:r>
            <a:r>
              <a:rPr lang="en-US" sz="2400" b="0" dirty="0" err="1"/>
              <a:t>dikompilasi</a:t>
            </a:r>
            <a:r>
              <a:rPr lang="en-US" sz="2400" b="0" dirty="0"/>
              <a:t> </a:t>
            </a:r>
            <a:r>
              <a:rPr lang="en-US" sz="2400" b="0" dirty="0" err="1"/>
              <a:t>ke</a:t>
            </a:r>
            <a:r>
              <a:rPr lang="en-US" sz="2400" b="0" dirty="0"/>
              <a:t> </a:t>
            </a:r>
            <a:r>
              <a:rPr lang="en-US" sz="2400" b="0" dirty="0" err="1"/>
              <a:t>dalam</a:t>
            </a:r>
            <a:r>
              <a:rPr lang="en-US" sz="2400" b="0" dirty="0"/>
              <a:t> </a:t>
            </a:r>
            <a:r>
              <a:rPr lang="en-US" sz="2400" b="0" dirty="0" err="1"/>
              <a:t>kode</a:t>
            </a:r>
            <a:r>
              <a:rPr lang="en-US" sz="2400" b="0" dirty="0"/>
              <a:t> PHP </a:t>
            </a:r>
            <a:r>
              <a:rPr lang="en-US" sz="2400" b="0" dirty="0" err="1"/>
              <a:t>biasa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di-cache </a:t>
            </a:r>
            <a:r>
              <a:rPr lang="en-US" sz="2400" b="0" dirty="0" err="1"/>
              <a:t>sampai</a:t>
            </a:r>
            <a:r>
              <a:rPr lang="en-US" sz="2400" b="0" dirty="0"/>
              <a:t> </a:t>
            </a:r>
            <a:r>
              <a:rPr lang="en-US" sz="2400" b="0" dirty="0" err="1"/>
              <a:t>ada</a:t>
            </a:r>
            <a:r>
              <a:rPr lang="en-US" sz="2400" b="0" dirty="0"/>
              <a:t> </a:t>
            </a:r>
            <a:r>
              <a:rPr lang="en-US" sz="2400" b="0" dirty="0" err="1"/>
              <a:t>perubahan</a:t>
            </a:r>
            <a:endParaRPr lang="en-US" sz="2400" b="0" dirty="0"/>
          </a:p>
          <a:p>
            <a:r>
              <a:rPr lang="en-US" sz="2400" b="0" dirty="0"/>
              <a:t>File template blade </a:t>
            </a:r>
            <a:r>
              <a:rPr lang="en-US" sz="2400" b="0" dirty="0" err="1"/>
              <a:t>disimpan</a:t>
            </a:r>
            <a:r>
              <a:rPr lang="en-US" sz="2400" b="0" dirty="0"/>
              <a:t> </a:t>
            </a:r>
            <a:r>
              <a:rPr lang="en-US" sz="2400" b="0" dirty="0" err="1"/>
              <a:t>dengan</a:t>
            </a:r>
            <a:r>
              <a:rPr lang="en-US" sz="2400" b="0" dirty="0"/>
              <a:t> </a:t>
            </a:r>
            <a:r>
              <a:rPr lang="en-US" sz="2400" b="0" dirty="0" err="1"/>
              <a:t>extention</a:t>
            </a:r>
            <a:r>
              <a:rPr lang="en-US" sz="2400" b="0" dirty="0"/>
              <a:t> </a:t>
            </a:r>
            <a:r>
              <a:rPr lang="en-US" sz="2400" b="0" dirty="0">
                <a:solidFill>
                  <a:srgbClr val="FF0000"/>
                </a:solidFill>
              </a:rPr>
              <a:t>.</a:t>
            </a:r>
            <a:r>
              <a:rPr lang="en-US" sz="2400" b="0" dirty="0" err="1">
                <a:solidFill>
                  <a:srgbClr val="FF0000"/>
                </a:solidFill>
              </a:rPr>
              <a:t>blade.php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disimpan</a:t>
            </a:r>
            <a:r>
              <a:rPr lang="en-US" sz="2400" b="0" dirty="0"/>
              <a:t> di </a:t>
            </a:r>
            <a:r>
              <a:rPr lang="en-US" sz="2400" b="0" dirty="0" err="1"/>
              <a:t>direktori</a:t>
            </a:r>
            <a:r>
              <a:rPr lang="en-US" sz="2400" b="0" dirty="0"/>
              <a:t> </a:t>
            </a:r>
            <a:r>
              <a:rPr lang="en-US" sz="2400" b="0" dirty="0">
                <a:solidFill>
                  <a:srgbClr val="FF0000"/>
                </a:solidFill>
              </a:rPr>
              <a:t>resources/views</a:t>
            </a:r>
          </a:p>
        </p:txBody>
      </p:sp>
    </p:spTree>
    <p:extLst>
      <p:ext uri="{BB962C8B-B14F-4D97-AF65-F5344CB8AC3E}">
        <p14:creationId xmlns:p14="http://schemas.microsoft.com/office/powerpoint/2010/main" val="3833400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eloquent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0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ELOQUENT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 err="1"/>
              <a:t>Laravel</a:t>
            </a:r>
            <a:r>
              <a:rPr lang="en-US" sz="2400" b="0" dirty="0"/>
              <a:t> </a:t>
            </a:r>
            <a:r>
              <a:rPr lang="en-US" sz="2400" b="0" dirty="0" err="1"/>
              <a:t>menyertakan</a:t>
            </a:r>
            <a:r>
              <a:rPr lang="en-US" sz="2400" b="0" dirty="0"/>
              <a:t> Eloquent, </a:t>
            </a:r>
            <a:r>
              <a:rPr lang="en-US" sz="2400" b="0" dirty="0" err="1"/>
              <a:t>sebuah</a:t>
            </a:r>
            <a:r>
              <a:rPr lang="en-US" sz="2400" b="0" dirty="0"/>
              <a:t> object-relational mapper (ORM) yang </a:t>
            </a:r>
            <a:r>
              <a:rPr lang="en-US" sz="2400" b="0" dirty="0" err="1"/>
              <a:t>membuat</a:t>
            </a:r>
            <a:r>
              <a:rPr lang="en-US" sz="2400" b="0" dirty="0"/>
              <a:t> </a:t>
            </a:r>
            <a:r>
              <a:rPr lang="en-US" sz="2400" b="0" dirty="0" err="1"/>
              <a:t>interaksi</a:t>
            </a:r>
            <a:r>
              <a:rPr lang="en-US" sz="2400" b="0" dirty="0"/>
              <a:t> database </a:t>
            </a:r>
            <a:r>
              <a:rPr lang="en-US" sz="2400" b="0" dirty="0" err="1"/>
              <a:t>menjadi</a:t>
            </a:r>
            <a:r>
              <a:rPr lang="en-US" sz="2400" b="0" dirty="0"/>
              <a:t> </a:t>
            </a:r>
            <a:r>
              <a:rPr lang="en-US" sz="2400" b="0" dirty="0" err="1"/>
              <a:t>lebih</a:t>
            </a:r>
            <a:r>
              <a:rPr lang="en-US" sz="2400" b="0" dirty="0"/>
              <a:t> </a:t>
            </a:r>
            <a:r>
              <a:rPr lang="en-US" sz="2400" b="0" dirty="0" err="1"/>
              <a:t>mudah</a:t>
            </a:r>
            <a:endParaRPr lang="en-US" sz="2400" b="0" dirty="0"/>
          </a:p>
          <a:p>
            <a:r>
              <a:rPr lang="en-US" sz="2400" b="0" dirty="0" err="1"/>
              <a:t>Saat</a:t>
            </a:r>
            <a:r>
              <a:rPr lang="en-US" sz="2400" b="0" dirty="0"/>
              <a:t> </a:t>
            </a:r>
            <a:r>
              <a:rPr lang="en-US" sz="2400" b="0" dirty="0" err="1"/>
              <a:t>menggunakan</a:t>
            </a:r>
            <a:r>
              <a:rPr lang="en-US" sz="2400" b="0" dirty="0"/>
              <a:t> Eloquent, </a:t>
            </a:r>
            <a:r>
              <a:rPr lang="en-US" sz="2400" b="0" dirty="0" err="1"/>
              <a:t>setiap</a:t>
            </a:r>
            <a:r>
              <a:rPr lang="en-US" sz="2400" b="0" dirty="0"/>
              <a:t> </a:t>
            </a:r>
            <a:r>
              <a:rPr lang="en-US" sz="2400" b="0" dirty="0" err="1"/>
              <a:t>tabel</a:t>
            </a:r>
            <a:r>
              <a:rPr lang="en-US" sz="2400" b="0" dirty="0"/>
              <a:t> database </a:t>
            </a:r>
            <a:r>
              <a:rPr lang="en-US" sz="2400" b="0" dirty="0" err="1"/>
              <a:t>memiliki</a:t>
            </a:r>
            <a:r>
              <a:rPr lang="en-US" sz="2400" b="0" dirty="0"/>
              <a:t> "Model" </a:t>
            </a:r>
            <a:r>
              <a:rPr lang="en-US" sz="2400" b="0" dirty="0" err="1"/>
              <a:t>terkait</a:t>
            </a:r>
            <a:r>
              <a:rPr lang="en-US" sz="2400" b="0" dirty="0"/>
              <a:t> yang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berinteraksi</a:t>
            </a:r>
            <a:r>
              <a:rPr lang="en-US" sz="2400" b="0" dirty="0"/>
              <a:t> </a:t>
            </a:r>
            <a:r>
              <a:rPr lang="en-US" sz="2400" b="0" dirty="0" err="1"/>
              <a:t>dengan</a:t>
            </a:r>
            <a:r>
              <a:rPr lang="en-US" sz="2400" b="0" dirty="0"/>
              <a:t> </a:t>
            </a:r>
            <a:r>
              <a:rPr lang="en-US" sz="2400" b="0" dirty="0" err="1"/>
              <a:t>tabel</a:t>
            </a:r>
            <a:r>
              <a:rPr lang="en-US" sz="2400" b="0" dirty="0"/>
              <a:t> </a:t>
            </a:r>
            <a:r>
              <a:rPr lang="en-US" sz="2400" b="0" dirty="0" err="1"/>
              <a:t>tersebut</a:t>
            </a:r>
            <a:r>
              <a:rPr lang="en-US" sz="2400" b="0" dirty="0"/>
              <a:t>. </a:t>
            </a:r>
          </a:p>
          <a:p>
            <a:r>
              <a:rPr lang="en-US" sz="2400" b="0" dirty="0" err="1"/>
              <a:t>Selain</a:t>
            </a:r>
            <a:r>
              <a:rPr lang="en-US" sz="2400" b="0" dirty="0"/>
              <a:t> </a:t>
            </a:r>
            <a:r>
              <a:rPr lang="en-US" sz="2400" b="0" dirty="0" err="1"/>
              <a:t>mengambil</a:t>
            </a:r>
            <a:r>
              <a:rPr lang="en-US" sz="2400" b="0" dirty="0"/>
              <a:t> </a:t>
            </a:r>
            <a:r>
              <a:rPr lang="en-US" sz="2400" b="0" dirty="0" err="1"/>
              <a:t>catatan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tabel</a:t>
            </a:r>
            <a:r>
              <a:rPr lang="en-US" sz="2400" b="0" dirty="0"/>
              <a:t> database, model Eloquent </a:t>
            </a:r>
            <a:r>
              <a:rPr lang="en-US" sz="2400" b="0" dirty="0" err="1"/>
              <a:t>memungkinkan</a:t>
            </a:r>
            <a:r>
              <a:rPr lang="en-US" sz="2400" b="0" dirty="0"/>
              <a:t> </a:t>
            </a:r>
            <a:r>
              <a:rPr lang="en-US" sz="2400" b="0" dirty="0" err="1"/>
              <a:t>Anda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menyisipkan</a:t>
            </a:r>
            <a:r>
              <a:rPr lang="en-US" sz="2400" b="0" dirty="0"/>
              <a:t>, </a:t>
            </a:r>
            <a:r>
              <a:rPr lang="en-US" sz="2400" b="0" dirty="0" err="1"/>
              <a:t>memperbarui</a:t>
            </a:r>
            <a:r>
              <a:rPr lang="en-US" sz="2400" b="0" dirty="0"/>
              <a:t>,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menghapus</a:t>
            </a:r>
            <a:r>
              <a:rPr lang="en-US" sz="2400" b="0" dirty="0"/>
              <a:t> </a:t>
            </a:r>
            <a:r>
              <a:rPr lang="en-US" sz="2400" b="0" dirty="0" err="1"/>
              <a:t>catatan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tabel</a:t>
            </a:r>
            <a:r>
              <a:rPr lang="en-US" sz="2400" b="0" dirty="0"/>
              <a:t> </a:t>
            </a:r>
            <a:r>
              <a:rPr lang="en-US" sz="2400" b="0" dirty="0" err="1"/>
              <a:t>juga</a:t>
            </a:r>
            <a:r>
              <a:rPr lang="en-US" sz="2400" b="0" dirty="0"/>
              <a:t>.</a:t>
            </a:r>
          </a:p>
          <a:p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menggunakan</a:t>
            </a:r>
            <a:r>
              <a:rPr lang="en-US" sz="2400" b="0" dirty="0"/>
              <a:t> eloquent, </a:t>
            </a:r>
            <a:r>
              <a:rPr lang="en-US" sz="2400" b="0" dirty="0" err="1"/>
              <a:t>Anda</a:t>
            </a:r>
            <a:r>
              <a:rPr lang="en-US" sz="2400" b="0" dirty="0"/>
              <a:t> </a:t>
            </a:r>
            <a:r>
              <a:rPr lang="en-US" sz="2400" b="0" dirty="0" err="1"/>
              <a:t>wajib</a:t>
            </a:r>
            <a:r>
              <a:rPr lang="en-US" sz="2400" b="0" dirty="0"/>
              <a:t> </a:t>
            </a:r>
            <a:r>
              <a:rPr lang="en-US" sz="2400" b="0" dirty="0" err="1"/>
              <a:t>membuat</a:t>
            </a:r>
            <a:r>
              <a:rPr lang="en-US" sz="2400" b="0" dirty="0"/>
              <a:t> </a:t>
            </a:r>
            <a:r>
              <a:rPr lang="en-US" sz="2400" b="0" dirty="0" err="1"/>
              <a:t>sebuah</a:t>
            </a:r>
            <a:r>
              <a:rPr lang="en-US" sz="2400" b="0" dirty="0"/>
              <a:t> class model </a:t>
            </a:r>
            <a:r>
              <a:rPr lang="en-US" sz="2400" b="0" dirty="0" err="1"/>
              <a:t>terlebih</a:t>
            </a:r>
            <a:r>
              <a:rPr lang="en-US" sz="2400" b="0" dirty="0"/>
              <a:t> </a:t>
            </a:r>
            <a:r>
              <a:rPr lang="en-US" sz="2400" b="0" dirty="0" err="1"/>
              <a:t>dahulu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50862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Buka</a:t>
            </a:r>
            <a:r>
              <a:rPr lang="en-US" b="0" dirty="0"/>
              <a:t> command prompt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jalankan</a:t>
            </a:r>
            <a:endParaRPr lang="en-US" b="0" dirty="0"/>
          </a:p>
          <a:p>
            <a:pPr marL="0" indent="0">
              <a:buNone/>
            </a:pPr>
            <a:r>
              <a:rPr lang="en-US" b="0" dirty="0" err="1">
                <a:solidFill>
                  <a:srgbClr val="FF0000"/>
                </a:solidFill>
              </a:rPr>
              <a:t>Php</a:t>
            </a:r>
            <a:r>
              <a:rPr lang="en-US" b="0" dirty="0">
                <a:solidFill>
                  <a:srgbClr val="FF0000"/>
                </a:solidFill>
              </a:rPr>
              <a:t> artisan </a:t>
            </a:r>
            <a:r>
              <a:rPr lang="en-US" b="0" dirty="0" err="1">
                <a:solidFill>
                  <a:srgbClr val="FF0000"/>
                </a:solidFill>
              </a:rPr>
              <a:t>make:model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Mahasiswa</a:t>
            </a:r>
            <a:endParaRPr lang="en-US" b="0" dirty="0">
              <a:solidFill>
                <a:srgbClr val="FF0000"/>
              </a:solidFill>
            </a:endParaRPr>
          </a:p>
          <a:p>
            <a:r>
              <a:rPr lang="en-US" b="0" dirty="0" err="1"/>
              <a:t>Perintah</a:t>
            </a:r>
            <a:r>
              <a:rPr lang="en-US" b="0" dirty="0"/>
              <a:t> di </a:t>
            </a:r>
            <a:r>
              <a:rPr lang="en-US" b="0" dirty="0" err="1"/>
              <a:t>atas</a:t>
            </a:r>
            <a:r>
              <a:rPr lang="en-US" b="0" dirty="0"/>
              <a:t>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/>
              <a:t>membuat</a:t>
            </a:r>
            <a:r>
              <a:rPr lang="en-US" b="0" dirty="0"/>
              <a:t> </a:t>
            </a:r>
            <a:r>
              <a:rPr lang="en-US" b="0" dirty="0" err="1"/>
              <a:t>sebuah</a:t>
            </a:r>
            <a:r>
              <a:rPr lang="en-US" b="0" dirty="0"/>
              <a:t> file </a:t>
            </a:r>
            <a:r>
              <a:rPr lang="en-US" b="0" dirty="0" err="1"/>
              <a:t>bernama</a:t>
            </a:r>
            <a:r>
              <a:rPr lang="en-US" b="0" dirty="0"/>
              <a:t> </a:t>
            </a:r>
            <a:r>
              <a:rPr lang="en-US" b="0" dirty="0" err="1">
                <a:solidFill>
                  <a:srgbClr val="FF0000"/>
                </a:solidFill>
              </a:rPr>
              <a:t>Mahasiswa.php</a:t>
            </a:r>
            <a:r>
              <a:rPr lang="en-US" b="0" dirty="0"/>
              <a:t> di </a:t>
            </a:r>
            <a:r>
              <a:rPr lang="en-US" b="0" dirty="0">
                <a:solidFill>
                  <a:srgbClr val="FF0000"/>
                </a:solidFill>
              </a:rPr>
              <a:t>app/Models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429000"/>
            <a:ext cx="64484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623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Isi app/Models/</a:t>
            </a:r>
            <a:r>
              <a:rPr lang="en-US" dirty="0" err="1"/>
              <a:t>Mahasiswa.php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12776"/>
            <a:ext cx="773053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94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Jika</a:t>
            </a:r>
            <a:r>
              <a:rPr lang="en-US" b="0" dirty="0"/>
              <a:t> di </a:t>
            </a:r>
            <a:r>
              <a:rPr lang="en-US" b="0" dirty="0" err="1"/>
              <a:t>dalam</a:t>
            </a:r>
            <a:r>
              <a:rPr lang="en-US" b="0" dirty="0"/>
              <a:t> class model </a:t>
            </a:r>
            <a:r>
              <a:rPr lang="en-US" b="0" dirty="0" err="1"/>
              <a:t>tidak</a:t>
            </a:r>
            <a:r>
              <a:rPr lang="en-US" b="0" dirty="0"/>
              <a:t> </a:t>
            </a:r>
            <a:r>
              <a:rPr lang="en-US" b="0" dirty="0" err="1"/>
              <a:t>dituliskan</a:t>
            </a:r>
            <a:r>
              <a:rPr lang="en-US" b="0" dirty="0"/>
              <a:t> </a:t>
            </a:r>
            <a:r>
              <a:rPr lang="en-US" b="0" dirty="0" err="1"/>
              <a:t>nama</a:t>
            </a:r>
            <a:r>
              <a:rPr lang="en-US" b="0" dirty="0"/>
              <a:t> </a:t>
            </a:r>
            <a:r>
              <a:rPr lang="en-US" b="0" dirty="0" err="1"/>
              <a:t>tabelnya</a:t>
            </a:r>
            <a:r>
              <a:rPr lang="en-US" b="0" dirty="0"/>
              <a:t>, </a:t>
            </a:r>
            <a:r>
              <a:rPr lang="en-US" b="0" dirty="0" err="1"/>
              <a:t>maka</a:t>
            </a:r>
            <a:r>
              <a:rPr lang="en-US" b="0" dirty="0"/>
              <a:t> </a:t>
            </a:r>
            <a:r>
              <a:rPr lang="en-US" b="0" dirty="0" err="1"/>
              <a:t>nama</a:t>
            </a:r>
            <a:r>
              <a:rPr lang="en-US" b="0" dirty="0"/>
              <a:t> </a:t>
            </a:r>
            <a:r>
              <a:rPr lang="en-US" b="0" dirty="0" err="1"/>
              <a:t>tabel</a:t>
            </a:r>
            <a:r>
              <a:rPr lang="en-US" b="0" dirty="0"/>
              <a:t> </a:t>
            </a:r>
            <a:r>
              <a:rPr lang="en-US" b="0" dirty="0" err="1"/>
              <a:t>adalah</a:t>
            </a:r>
            <a:r>
              <a:rPr lang="en-US" b="0" dirty="0"/>
              <a:t> </a:t>
            </a:r>
            <a:r>
              <a:rPr lang="en-US" b="0" dirty="0" err="1"/>
              <a:t>bentuk</a:t>
            </a:r>
            <a:r>
              <a:rPr lang="en-US" b="0" dirty="0"/>
              <a:t> </a:t>
            </a:r>
            <a:r>
              <a:rPr lang="en-US" b="0" dirty="0" err="1"/>
              <a:t>jamak</a:t>
            </a:r>
            <a:r>
              <a:rPr lang="en-US" b="0" dirty="0"/>
              <a:t> </a:t>
            </a:r>
            <a:r>
              <a:rPr lang="en-US" b="0" dirty="0" err="1"/>
              <a:t>dari</a:t>
            </a:r>
            <a:r>
              <a:rPr lang="en-US" b="0" dirty="0"/>
              <a:t> </a:t>
            </a:r>
            <a:r>
              <a:rPr lang="en-US" b="0" dirty="0" err="1"/>
              <a:t>nama</a:t>
            </a:r>
            <a:r>
              <a:rPr lang="en-US" b="0" dirty="0"/>
              <a:t> model </a:t>
            </a:r>
            <a:r>
              <a:rPr lang="en-US" b="0" dirty="0" err="1"/>
              <a:t>atau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underscore </a:t>
            </a:r>
            <a:r>
              <a:rPr lang="en-US" b="0" dirty="0" err="1"/>
              <a:t>jika</a:t>
            </a:r>
            <a:r>
              <a:rPr lang="en-US" b="0" dirty="0"/>
              <a:t> </a:t>
            </a:r>
            <a:r>
              <a:rPr lang="en-US" b="0" dirty="0" err="1"/>
              <a:t>nama</a:t>
            </a:r>
            <a:r>
              <a:rPr lang="en-US" b="0" dirty="0"/>
              <a:t> model </a:t>
            </a:r>
            <a:r>
              <a:rPr lang="en-US" b="0" dirty="0" err="1"/>
              <a:t>lebih</a:t>
            </a:r>
            <a:r>
              <a:rPr lang="en-US" b="0" dirty="0"/>
              <a:t> </a:t>
            </a:r>
            <a:r>
              <a:rPr lang="en-US" b="0" dirty="0" err="1"/>
              <a:t>dari</a:t>
            </a:r>
            <a:r>
              <a:rPr lang="en-US" b="0" dirty="0"/>
              <a:t> 1 kata</a:t>
            </a:r>
          </a:p>
          <a:p>
            <a:r>
              <a:rPr lang="en-US" b="0" dirty="0"/>
              <a:t>Model </a:t>
            </a:r>
            <a:r>
              <a:rPr lang="en-US" b="0" dirty="0" err="1"/>
              <a:t>bernama</a:t>
            </a:r>
            <a:r>
              <a:rPr lang="en-US" b="0" dirty="0"/>
              <a:t> </a:t>
            </a:r>
            <a:r>
              <a:rPr lang="en-US" b="0" dirty="0" err="1">
                <a:solidFill>
                  <a:srgbClr val="FF0000"/>
                </a:solidFill>
              </a:rPr>
              <a:t>Mahasiswa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</a:t>
            </a:r>
            <a:r>
              <a:rPr lang="en-US" b="0" dirty="0" err="1"/>
              <a:t>tabel</a:t>
            </a:r>
            <a:r>
              <a:rPr lang="en-US" b="0" dirty="0"/>
              <a:t> </a:t>
            </a:r>
            <a:r>
              <a:rPr lang="en-US" b="0" dirty="0" err="1">
                <a:solidFill>
                  <a:srgbClr val="FF0000"/>
                </a:solidFill>
              </a:rPr>
              <a:t>mahasiswas</a:t>
            </a:r>
            <a:endParaRPr lang="en-US" b="0" dirty="0">
              <a:solidFill>
                <a:srgbClr val="FF0000"/>
              </a:solidFill>
            </a:endParaRPr>
          </a:p>
          <a:p>
            <a:r>
              <a:rPr lang="en-US" b="0" dirty="0"/>
              <a:t>Model </a:t>
            </a:r>
            <a:r>
              <a:rPr lang="en-US" b="0" dirty="0" err="1"/>
              <a:t>bernama</a:t>
            </a:r>
            <a:r>
              <a:rPr lang="en-US" b="0" dirty="0"/>
              <a:t> </a:t>
            </a:r>
            <a:r>
              <a:rPr lang="en-US" b="0" dirty="0" err="1">
                <a:solidFill>
                  <a:srgbClr val="FF0000"/>
                </a:solidFill>
              </a:rPr>
              <a:t>PegawaiJabatan</a:t>
            </a:r>
            <a:r>
              <a:rPr lang="en-US" b="0" dirty="0"/>
              <a:t>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</a:t>
            </a:r>
            <a:r>
              <a:rPr lang="en-US" b="0" dirty="0" err="1"/>
              <a:t>tabel</a:t>
            </a:r>
            <a:r>
              <a:rPr lang="en-US" b="0" dirty="0"/>
              <a:t> </a:t>
            </a:r>
            <a:r>
              <a:rPr lang="en-US" b="0" dirty="0" err="1">
                <a:solidFill>
                  <a:srgbClr val="FF0000"/>
                </a:solidFill>
              </a:rPr>
              <a:t>pegawai_jabatan</a:t>
            </a:r>
            <a:endParaRPr lang="en-US" b="0" dirty="0">
              <a:solidFill>
                <a:srgbClr val="FF0000"/>
              </a:solidFill>
            </a:endParaRPr>
          </a:p>
          <a:p>
            <a:r>
              <a:rPr lang="en-US" b="0" dirty="0" err="1"/>
              <a:t>Sebuah</a:t>
            </a:r>
            <a:r>
              <a:rPr lang="en-US" b="0" dirty="0"/>
              <a:t> model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menentukan</a:t>
            </a:r>
            <a:r>
              <a:rPr lang="en-US" b="0" dirty="0"/>
              <a:t> </a:t>
            </a:r>
            <a:r>
              <a:rPr lang="en-US" b="0" dirty="0" err="1"/>
              <a:t>nama</a:t>
            </a:r>
            <a:r>
              <a:rPr lang="en-US" b="0" dirty="0"/>
              <a:t> </a:t>
            </a:r>
            <a:r>
              <a:rPr lang="en-US" b="0" dirty="0" err="1"/>
              <a:t>tabel</a:t>
            </a:r>
            <a:r>
              <a:rPr lang="en-US" b="0" dirty="0"/>
              <a:t> yang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/>
              <a:t>digunakan</a:t>
            </a:r>
            <a:r>
              <a:rPr lang="en-US" b="0" dirty="0"/>
              <a:t>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menyebutkan</a:t>
            </a:r>
            <a:r>
              <a:rPr lang="en-US" b="0" dirty="0"/>
              <a:t> </a:t>
            </a:r>
            <a:r>
              <a:rPr lang="en-US" b="0" dirty="0" err="1"/>
              <a:t>nama</a:t>
            </a:r>
            <a:r>
              <a:rPr lang="en-US" b="0" dirty="0"/>
              <a:t> </a:t>
            </a:r>
            <a:r>
              <a:rPr lang="en-US" b="0" dirty="0" err="1"/>
              <a:t>tabelnya</a:t>
            </a:r>
            <a:endParaRPr lang="en-US" b="0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 $table=“</a:t>
            </a:r>
            <a:r>
              <a:rPr lang="en-US" dirty="0" err="1">
                <a:solidFill>
                  <a:srgbClr val="FF0000"/>
                </a:solidFill>
              </a:rPr>
              <a:t>namatabel</a:t>
            </a:r>
            <a:r>
              <a:rPr lang="en-US" dirty="0">
                <a:solidFill>
                  <a:srgbClr val="FF0000"/>
                </a:solidFill>
              </a:rPr>
              <a:t>";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39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Primary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Jika</a:t>
            </a:r>
            <a:r>
              <a:rPr lang="en-US" b="0" dirty="0"/>
              <a:t> di </a:t>
            </a:r>
            <a:r>
              <a:rPr lang="en-US" b="0" dirty="0" err="1"/>
              <a:t>dalam</a:t>
            </a:r>
            <a:r>
              <a:rPr lang="en-US" b="0" dirty="0"/>
              <a:t> class model </a:t>
            </a:r>
            <a:r>
              <a:rPr lang="en-US" b="0" dirty="0" err="1"/>
              <a:t>tidak</a:t>
            </a:r>
            <a:r>
              <a:rPr lang="en-US" b="0" dirty="0"/>
              <a:t> </a:t>
            </a:r>
            <a:r>
              <a:rPr lang="en-US" b="0" dirty="0" err="1"/>
              <a:t>disebutkan</a:t>
            </a:r>
            <a:r>
              <a:rPr lang="en-US" b="0" dirty="0"/>
              <a:t> primary key </a:t>
            </a:r>
            <a:r>
              <a:rPr lang="en-US" b="0" dirty="0" err="1"/>
              <a:t>pada</a:t>
            </a:r>
            <a:r>
              <a:rPr lang="en-US" b="0" dirty="0"/>
              <a:t> </a:t>
            </a:r>
            <a:r>
              <a:rPr lang="en-US" b="0" dirty="0" err="1"/>
              <a:t>sebuah</a:t>
            </a:r>
            <a:r>
              <a:rPr lang="en-US" b="0" dirty="0"/>
              <a:t> </a:t>
            </a:r>
            <a:r>
              <a:rPr lang="en-US" b="0" dirty="0" err="1"/>
              <a:t>tabel</a:t>
            </a:r>
            <a:r>
              <a:rPr lang="en-US" b="0" dirty="0"/>
              <a:t>, </a:t>
            </a:r>
            <a:r>
              <a:rPr lang="en-US" b="0" dirty="0" err="1"/>
              <a:t>maka</a:t>
            </a:r>
            <a:r>
              <a:rPr lang="en-US" b="0" dirty="0"/>
              <a:t> primary </a:t>
            </a:r>
            <a:r>
              <a:rPr lang="en-US" b="0" dirty="0" err="1"/>
              <a:t>keynya</a:t>
            </a:r>
            <a:r>
              <a:rPr lang="en-US" b="0" dirty="0"/>
              <a:t> </a:t>
            </a:r>
            <a:r>
              <a:rPr lang="en-US" b="0" dirty="0" err="1"/>
              <a:t>adalah</a:t>
            </a:r>
            <a:r>
              <a:rPr lang="en-US" b="0" dirty="0"/>
              <a:t> field </a:t>
            </a:r>
            <a:r>
              <a:rPr lang="en-US" b="0" dirty="0">
                <a:solidFill>
                  <a:srgbClr val="FF0000"/>
                </a:solidFill>
              </a:rPr>
              <a:t>id</a:t>
            </a:r>
          </a:p>
          <a:p>
            <a:r>
              <a:rPr lang="en-US" b="0" dirty="0" err="1"/>
              <a:t>Sebuah</a:t>
            </a:r>
            <a:r>
              <a:rPr lang="en-US" b="0" dirty="0"/>
              <a:t> model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menentukan</a:t>
            </a:r>
            <a:r>
              <a:rPr lang="en-US" b="0" dirty="0"/>
              <a:t> </a:t>
            </a:r>
            <a:r>
              <a:rPr lang="en-US" b="0" dirty="0" err="1"/>
              <a:t>nama</a:t>
            </a:r>
            <a:r>
              <a:rPr lang="en-US" b="0" dirty="0"/>
              <a:t> primary key </a:t>
            </a:r>
            <a:r>
              <a:rPr lang="en-US" b="0" dirty="0" err="1"/>
              <a:t>nya</a:t>
            </a:r>
            <a:endParaRPr lang="en-US" b="0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protected $</a:t>
            </a:r>
            <a:r>
              <a:rPr lang="en-US" dirty="0" err="1">
                <a:solidFill>
                  <a:srgbClr val="FF0000"/>
                </a:solidFill>
              </a:rPr>
              <a:t>primaryKey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err="1">
                <a:solidFill>
                  <a:srgbClr val="FF0000"/>
                </a:solidFill>
              </a:rPr>
              <a:t>fieldpk</a:t>
            </a:r>
            <a:r>
              <a:rPr lang="en-US" dirty="0">
                <a:solidFill>
                  <a:srgbClr val="FF0000"/>
                </a:solidFill>
              </a:rPr>
              <a:t>";</a:t>
            </a:r>
          </a:p>
          <a:p>
            <a:r>
              <a:rPr lang="en-US" b="0" dirty="0" err="1"/>
              <a:t>Jika</a:t>
            </a:r>
            <a:r>
              <a:rPr lang="en-US" b="0" dirty="0"/>
              <a:t> primary key yang </a:t>
            </a:r>
            <a:r>
              <a:rPr lang="en-US" b="0" dirty="0" err="1"/>
              <a:t>digunakan</a:t>
            </a:r>
            <a:r>
              <a:rPr lang="en-US" b="0" dirty="0"/>
              <a:t> </a:t>
            </a:r>
            <a:r>
              <a:rPr lang="en-US" b="0" dirty="0" err="1"/>
              <a:t>tidak</a:t>
            </a:r>
            <a:r>
              <a:rPr lang="en-US" b="0" dirty="0"/>
              <a:t> auto number, </a:t>
            </a:r>
            <a:r>
              <a:rPr lang="en-US" b="0" dirty="0" err="1"/>
              <a:t>tambahkan</a:t>
            </a:r>
            <a:r>
              <a:rPr lang="en-US" b="0" dirty="0"/>
              <a:t> </a:t>
            </a:r>
            <a:r>
              <a:rPr lang="en-US" b="0" dirty="0">
                <a:solidFill>
                  <a:srgbClr val="FF0000"/>
                </a:solidFill>
              </a:rPr>
              <a:t>public $incrementing = false;</a:t>
            </a:r>
          </a:p>
        </p:txBody>
      </p:sp>
    </p:spTree>
    <p:extLst>
      <p:ext uri="{BB962C8B-B14F-4D97-AF65-F5344CB8AC3E}">
        <p14:creationId xmlns:p14="http://schemas.microsoft.com/office/powerpoint/2010/main" val="1472931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Menggunakan</a:t>
            </a:r>
            <a:r>
              <a:rPr lang="en-US" dirty="0"/>
              <a:t> timestamp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Pada</a:t>
            </a:r>
            <a:r>
              <a:rPr lang="en-US" b="0" dirty="0"/>
              <a:t> </a:t>
            </a:r>
            <a:r>
              <a:rPr lang="en-US" b="0" dirty="0" err="1"/>
              <a:t>beberapa</a:t>
            </a:r>
            <a:r>
              <a:rPr lang="en-US" b="0" dirty="0"/>
              <a:t> </a:t>
            </a:r>
            <a:r>
              <a:rPr lang="en-US" b="0" dirty="0" err="1"/>
              <a:t>kasus</a:t>
            </a:r>
            <a:r>
              <a:rPr lang="en-US" b="0" dirty="0"/>
              <a:t>, </a:t>
            </a:r>
            <a:r>
              <a:rPr lang="en-US" b="0" dirty="0" err="1"/>
              <a:t>Anda</a:t>
            </a:r>
            <a:r>
              <a:rPr lang="en-US" b="0" dirty="0"/>
              <a:t> </a:t>
            </a:r>
            <a:r>
              <a:rPr lang="en-US" b="0" dirty="0" err="1"/>
              <a:t>perlu</a:t>
            </a:r>
            <a:r>
              <a:rPr lang="en-US" b="0" dirty="0"/>
              <a:t> </a:t>
            </a:r>
            <a:r>
              <a:rPr lang="en-US" b="0" dirty="0" err="1"/>
              <a:t>mencatat</a:t>
            </a:r>
            <a:r>
              <a:rPr lang="en-US" b="0" dirty="0"/>
              <a:t> </a:t>
            </a:r>
            <a:r>
              <a:rPr lang="en-US" b="0" dirty="0" err="1"/>
              <a:t>kapan</a:t>
            </a:r>
            <a:r>
              <a:rPr lang="en-US" b="0" dirty="0"/>
              <a:t> data </a:t>
            </a:r>
            <a:r>
              <a:rPr lang="en-US" b="0" dirty="0" err="1"/>
              <a:t>dibuat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diubah</a:t>
            </a:r>
            <a:r>
              <a:rPr lang="en-US" b="0" dirty="0"/>
              <a:t>. </a:t>
            </a:r>
          </a:p>
          <a:p>
            <a:r>
              <a:rPr lang="en-US" b="0" dirty="0" err="1"/>
              <a:t>Laravel</a:t>
            </a:r>
            <a:r>
              <a:rPr lang="en-US" b="0" dirty="0"/>
              <a:t>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field </a:t>
            </a:r>
            <a:r>
              <a:rPr lang="en-US" b="0" dirty="0" err="1">
                <a:solidFill>
                  <a:srgbClr val="FF0000"/>
                </a:solidFill>
              </a:rPr>
              <a:t>created_at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>
                <a:solidFill>
                  <a:srgbClr val="FF0000"/>
                </a:solidFill>
              </a:rPr>
              <a:t>updated_at</a:t>
            </a:r>
            <a:r>
              <a:rPr lang="en-US" b="0" dirty="0"/>
              <a:t>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tipe</a:t>
            </a:r>
            <a:r>
              <a:rPr lang="en-US" b="0" dirty="0"/>
              <a:t> data </a:t>
            </a:r>
            <a:r>
              <a:rPr lang="en-US" b="0" dirty="0" err="1"/>
              <a:t>datetime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menyimpan</a:t>
            </a:r>
            <a:r>
              <a:rPr lang="en-US" b="0" dirty="0"/>
              <a:t> </a:t>
            </a:r>
            <a:r>
              <a:rPr lang="en-US" b="0" dirty="0" err="1"/>
              <a:t>informasi</a:t>
            </a:r>
            <a:r>
              <a:rPr lang="en-US" b="0" dirty="0"/>
              <a:t> </a:t>
            </a:r>
            <a:r>
              <a:rPr lang="en-US" b="0" dirty="0" err="1"/>
              <a:t>kapan</a:t>
            </a:r>
            <a:r>
              <a:rPr lang="en-US" b="0" dirty="0"/>
              <a:t> data </a:t>
            </a:r>
            <a:r>
              <a:rPr lang="en-US" b="0" dirty="0" err="1"/>
              <a:t>dibuat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diubah</a:t>
            </a:r>
            <a:endParaRPr lang="en-US" b="0" dirty="0"/>
          </a:p>
          <a:p>
            <a:r>
              <a:rPr lang="en-US" b="0" dirty="0" err="1"/>
              <a:t>Jika</a:t>
            </a:r>
            <a:r>
              <a:rPr lang="en-US" b="0" dirty="0"/>
              <a:t> </a:t>
            </a:r>
            <a:r>
              <a:rPr lang="en-US" b="0" dirty="0" err="1"/>
              <a:t>Anda</a:t>
            </a:r>
            <a:r>
              <a:rPr lang="en-US" b="0" dirty="0"/>
              <a:t> </a:t>
            </a:r>
            <a:r>
              <a:rPr lang="en-US" b="0" dirty="0" err="1"/>
              <a:t>tidak</a:t>
            </a:r>
            <a:r>
              <a:rPr lang="en-US" b="0" dirty="0"/>
              <a:t> </a:t>
            </a:r>
            <a:r>
              <a:rPr lang="en-US" b="0" dirty="0" err="1"/>
              <a:t>butuh</a:t>
            </a:r>
            <a:r>
              <a:rPr lang="en-US" b="0" dirty="0"/>
              <a:t> </a:t>
            </a:r>
            <a:r>
              <a:rPr lang="en-US" b="0" dirty="0" err="1"/>
              <a:t>kedua</a:t>
            </a:r>
            <a:r>
              <a:rPr lang="en-US" b="0" dirty="0"/>
              <a:t> field </a:t>
            </a:r>
            <a:r>
              <a:rPr lang="en-US" b="0" dirty="0" err="1"/>
              <a:t>tersebut</a:t>
            </a:r>
            <a:r>
              <a:rPr lang="en-US" b="0" dirty="0"/>
              <a:t> </a:t>
            </a:r>
            <a:r>
              <a:rPr lang="en-US" b="0" dirty="0" err="1"/>
              <a:t>tambahkan</a:t>
            </a:r>
            <a:r>
              <a:rPr lang="en-US" b="0" dirty="0"/>
              <a:t> </a:t>
            </a:r>
            <a:r>
              <a:rPr lang="en-US" b="0" dirty="0">
                <a:solidFill>
                  <a:srgbClr val="FF0000"/>
                </a:solidFill>
              </a:rPr>
              <a:t>public $timestamps = false;</a:t>
            </a:r>
          </a:p>
        </p:txBody>
      </p:sp>
    </p:spTree>
    <p:extLst>
      <p:ext uri="{BB962C8B-B14F-4D97-AF65-F5344CB8AC3E}">
        <p14:creationId xmlns:p14="http://schemas.microsoft.com/office/powerpoint/2010/main" val="2453422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Ubah</a:t>
            </a:r>
            <a:r>
              <a:rPr lang="en-US" dirty="0"/>
              <a:t> app/Models/</a:t>
            </a:r>
            <a:r>
              <a:rPr lang="en-US" dirty="0" err="1"/>
              <a:t>Mahasiswa.php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340768"/>
            <a:ext cx="836206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545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CRUD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eloquent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Membuat</a:t>
            </a:r>
            <a:r>
              <a:rPr lang="en-US" sz="2400" dirty="0"/>
              <a:t> folder </a:t>
            </a:r>
            <a:r>
              <a:rPr lang="en-US" sz="2400" dirty="0">
                <a:solidFill>
                  <a:srgbClr val="FF0000"/>
                </a:solidFill>
              </a:rPr>
              <a:t>upload/</a:t>
            </a:r>
            <a:r>
              <a:rPr lang="en-US" sz="2400" dirty="0" err="1">
                <a:solidFill>
                  <a:srgbClr val="FF0000"/>
                </a:solidFill>
              </a:rPr>
              <a:t>fotomahasiswa</a:t>
            </a:r>
            <a:r>
              <a:rPr lang="en-US" sz="2400" dirty="0"/>
              <a:t> di folder </a:t>
            </a:r>
            <a:r>
              <a:rPr lang="en-US" sz="2400" dirty="0">
                <a:solidFill>
                  <a:srgbClr val="FF0000"/>
                </a:solidFill>
              </a:rPr>
              <a:t>public </a:t>
            </a:r>
          </a:p>
          <a:p>
            <a:r>
              <a:rPr lang="en-US" sz="2400" dirty="0" err="1"/>
              <a:t>Membuat</a:t>
            </a:r>
            <a:r>
              <a:rPr lang="en-US" sz="2400" dirty="0"/>
              <a:t> model </a:t>
            </a:r>
            <a:r>
              <a:rPr lang="en-US" sz="2400" dirty="0" err="1"/>
              <a:t>Mahasiswa</a:t>
            </a:r>
            <a:r>
              <a:rPr lang="en-US" sz="2400" dirty="0"/>
              <a:t> (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di </a:t>
            </a:r>
            <a:r>
              <a:rPr lang="en-US" sz="2400" dirty="0" err="1"/>
              <a:t>langkah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tabel</a:t>
            </a:r>
            <a:endParaRPr lang="en-US" sz="2400" dirty="0"/>
          </a:p>
          <a:p>
            <a:r>
              <a:rPr lang="en-US" sz="2400" dirty="0" err="1"/>
              <a:t>Membuat</a:t>
            </a:r>
            <a:r>
              <a:rPr lang="en-US" sz="2400" dirty="0"/>
              <a:t> routes</a:t>
            </a:r>
          </a:p>
          <a:p>
            <a:r>
              <a:rPr lang="en-US" sz="2400" dirty="0" err="1"/>
              <a:t>Membuat</a:t>
            </a:r>
            <a:r>
              <a:rPr lang="en-US" sz="2400" dirty="0"/>
              <a:t> controller</a:t>
            </a:r>
          </a:p>
          <a:p>
            <a:r>
              <a:rPr lang="en-US" sz="2400" dirty="0" err="1"/>
              <a:t>Membuat</a:t>
            </a:r>
            <a:r>
              <a:rPr lang="en-US" sz="2400" dirty="0"/>
              <a:t> view (master layout </a:t>
            </a:r>
            <a:r>
              <a:rPr lang="en-US" sz="2400" dirty="0" err="1"/>
              <a:t>menggunakan</a:t>
            </a:r>
            <a:r>
              <a:rPr lang="en-US" sz="2400" dirty="0"/>
              <a:t> yang </a:t>
            </a:r>
            <a:r>
              <a:rPr lang="en-US" sz="2400" dirty="0" err="1"/>
              <a:t>sebelumnya</a:t>
            </a:r>
            <a:r>
              <a:rPr lang="en-US" sz="2400" dirty="0"/>
              <a:t>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dibuat</a:t>
            </a:r>
            <a:r>
              <a:rPr lang="en-US" sz="2400" dirty="0"/>
              <a:t> – slide 18)</a:t>
            </a:r>
          </a:p>
          <a:p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fo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266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092639"/>
              </p:ext>
            </p:extLst>
          </p:nvPr>
        </p:nvGraphicFramePr>
        <p:xfrm>
          <a:off x="695400" y="1484784"/>
          <a:ext cx="1074298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85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Nama</a:t>
                      </a:r>
                      <a:r>
                        <a:rPr lang="en-US" dirty="0"/>
                        <a:t>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Tipe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Panjang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Keterangan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key, auto 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 </a:t>
                      </a:r>
                      <a:r>
                        <a:rPr lang="en-US" dirty="0" err="1"/>
                        <a:t>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alamat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jenkel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 = </a:t>
                      </a:r>
                      <a:r>
                        <a:rPr lang="en-US" dirty="0" err="1"/>
                        <a:t>Laki-laki</a:t>
                      </a:r>
                      <a:endParaRPr lang="en-US" dirty="0"/>
                    </a:p>
                    <a:p>
                      <a:r>
                        <a:rPr lang="en-US" dirty="0"/>
                        <a:t>P = </a:t>
                      </a:r>
                      <a:r>
                        <a:rPr lang="en-US" dirty="0" err="1"/>
                        <a:t>Perempuan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foto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192">
                <a:tc>
                  <a:txBody>
                    <a:bodyPr/>
                    <a:lstStyle/>
                    <a:p>
                      <a:r>
                        <a:rPr lang="en-US" dirty="0" err="1"/>
                        <a:t>created_at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updated_at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416" y="6165304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Isikan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beberapa</a:t>
            </a:r>
            <a:r>
              <a:rPr lang="en-US" dirty="0">
                <a:solidFill>
                  <a:srgbClr val="FF0000"/>
                </a:solidFill>
              </a:rPr>
              <a:t> data (</a:t>
            </a:r>
            <a:r>
              <a:rPr lang="en-US" dirty="0" err="1">
                <a:solidFill>
                  <a:srgbClr val="FF0000"/>
                </a:solidFill>
              </a:rPr>
              <a:t>id,nim,nama,alamat,jenkel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 err="1">
                <a:solidFill>
                  <a:srgbClr val="FF0000"/>
                </a:solidFill>
              </a:rPr>
              <a:t>ke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tabel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tersebut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9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Struktur</a:t>
            </a:r>
            <a:r>
              <a:rPr lang="en-ID" dirty="0"/>
              <a:t> If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membuat</a:t>
            </a:r>
            <a:r>
              <a:rPr lang="en-US" sz="2400" b="0" dirty="0"/>
              <a:t> </a:t>
            </a:r>
            <a:r>
              <a:rPr lang="en-US" sz="2400" b="0" dirty="0" err="1"/>
              <a:t>struktur</a:t>
            </a:r>
            <a:r>
              <a:rPr lang="en-US" sz="2400" b="0" dirty="0"/>
              <a:t> if </a:t>
            </a:r>
            <a:r>
              <a:rPr lang="en-US" sz="2400" b="0" dirty="0" err="1"/>
              <a:t>pada</a:t>
            </a:r>
            <a:r>
              <a:rPr lang="en-US" sz="2400" b="0" dirty="0"/>
              <a:t> blade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>
                <a:solidFill>
                  <a:srgbClr val="FF0000"/>
                </a:solidFill>
              </a:rPr>
              <a:t>@if</a:t>
            </a:r>
            <a:r>
              <a:rPr lang="en-US" sz="2400" b="0" dirty="0"/>
              <a:t>, </a:t>
            </a:r>
            <a:r>
              <a:rPr lang="en-US" sz="2400" b="0" dirty="0">
                <a:solidFill>
                  <a:srgbClr val="FF0000"/>
                </a:solidFill>
              </a:rPr>
              <a:t>@</a:t>
            </a:r>
            <a:r>
              <a:rPr lang="en-US" sz="2400" b="0" dirty="0" err="1">
                <a:solidFill>
                  <a:srgbClr val="FF0000"/>
                </a:solidFill>
              </a:rPr>
              <a:t>elseif</a:t>
            </a:r>
            <a:r>
              <a:rPr lang="en-US" sz="2400" b="0" dirty="0"/>
              <a:t>, </a:t>
            </a:r>
            <a:r>
              <a:rPr lang="en-US" sz="2400" b="0" dirty="0">
                <a:solidFill>
                  <a:srgbClr val="FF0000"/>
                </a:solidFill>
              </a:rPr>
              <a:t>@else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>
                <a:solidFill>
                  <a:srgbClr val="FF0000"/>
                </a:solidFill>
              </a:rPr>
              <a:t>@</a:t>
            </a:r>
            <a:r>
              <a:rPr lang="en-US" sz="2400" b="0" dirty="0" err="1">
                <a:solidFill>
                  <a:srgbClr val="FF0000"/>
                </a:solidFill>
              </a:rPr>
              <a:t>endif</a:t>
            </a:r>
            <a:endParaRPr lang="en-US" sz="2400" b="0" dirty="0">
              <a:solidFill>
                <a:srgbClr val="FF0000"/>
              </a:solidFill>
            </a:endParaRPr>
          </a:p>
          <a:p>
            <a:r>
              <a:rPr lang="en-US" sz="2400" b="0" dirty="0" err="1"/>
              <a:t>Contoh</a:t>
            </a:r>
            <a:endParaRPr lang="en-US" sz="2400" b="0" dirty="0"/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   @if($</a:t>
            </a:r>
            <a:r>
              <a:rPr lang="en-US" sz="2400" b="0" dirty="0" err="1">
                <a:solidFill>
                  <a:srgbClr val="FF0000"/>
                </a:solidFill>
              </a:rPr>
              <a:t>totalbelanja</a:t>
            </a:r>
            <a:r>
              <a:rPr lang="en-US" sz="2400" b="0" dirty="0">
                <a:solidFill>
                  <a:srgbClr val="FF0000"/>
                </a:solidFill>
              </a:rPr>
              <a:t>==100000)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       $</a:t>
            </a:r>
            <a:r>
              <a:rPr lang="en-US" sz="2400" b="0" dirty="0" err="1">
                <a:solidFill>
                  <a:srgbClr val="FF0000"/>
                </a:solidFill>
              </a:rPr>
              <a:t>diskon</a:t>
            </a:r>
            <a:r>
              <a:rPr lang="en-US" sz="2400" b="0" dirty="0">
                <a:solidFill>
                  <a:srgbClr val="FF0000"/>
                </a:solidFill>
              </a:rPr>
              <a:t> = 0.2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   @else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      $</a:t>
            </a:r>
            <a:r>
              <a:rPr lang="en-US" sz="2400" b="0" dirty="0" err="1">
                <a:solidFill>
                  <a:srgbClr val="FF0000"/>
                </a:solidFill>
              </a:rPr>
              <a:t>diskon</a:t>
            </a:r>
            <a:r>
              <a:rPr lang="en-US" sz="2400" b="0" dirty="0">
                <a:solidFill>
                  <a:srgbClr val="FF0000"/>
                </a:solidFill>
              </a:rPr>
              <a:t> = 0.1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   @</a:t>
            </a:r>
            <a:r>
              <a:rPr lang="en-US" sz="2400" b="0" dirty="0" err="1">
                <a:solidFill>
                  <a:srgbClr val="FF0000"/>
                </a:solidFill>
              </a:rPr>
              <a:t>endif</a:t>
            </a:r>
            <a:endParaRPr lang="en-US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17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Proses CRUD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method GET, POST, PUT, DELETE.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4 route,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route::resource </a:t>
            </a:r>
            <a:endParaRPr lang="en-US" dirty="0"/>
          </a:p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routes/</a:t>
            </a:r>
            <a:r>
              <a:rPr lang="en-US" dirty="0" err="1">
                <a:solidFill>
                  <a:srgbClr val="FF0000"/>
                </a:solidFill>
              </a:rPr>
              <a:t>web.php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5" y="3654351"/>
            <a:ext cx="10945216" cy="78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952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Gunakan</a:t>
            </a:r>
            <a:r>
              <a:rPr lang="en-US" b="0" dirty="0"/>
              <a:t> </a:t>
            </a:r>
            <a:r>
              <a:rPr lang="en-US" b="0" dirty="0" err="1"/>
              <a:t>perintah</a:t>
            </a:r>
            <a:r>
              <a:rPr lang="en-US" b="0" dirty="0"/>
              <a:t> 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FF0000"/>
                </a:solidFill>
              </a:rPr>
              <a:t>php</a:t>
            </a:r>
            <a:r>
              <a:rPr lang="en-US" b="0" dirty="0">
                <a:solidFill>
                  <a:srgbClr val="FF0000"/>
                </a:solidFill>
              </a:rPr>
              <a:t> artisan </a:t>
            </a:r>
            <a:r>
              <a:rPr lang="en-US" b="0" dirty="0" err="1">
                <a:solidFill>
                  <a:srgbClr val="FF0000"/>
                </a:solidFill>
              </a:rPr>
              <a:t>make:controller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MahasiswaController</a:t>
            </a:r>
            <a:r>
              <a:rPr lang="en-US" b="0" dirty="0">
                <a:solidFill>
                  <a:srgbClr val="FF0000"/>
                </a:solidFill>
              </a:rPr>
              <a:t> --resource</a:t>
            </a:r>
          </a:p>
          <a:p>
            <a:r>
              <a:rPr lang="en-US" b="0" dirty="0" err="1"/>
              <a:t>Perintah</a:t>
            </a:r>
            <a:r>
              <a:rPr lang="en-US" b="0" dirty="0"/>
              <a:t> di </a:t>
            </a:r>
            <a:r>
              <a:rPr lang="en-US" b="0" dirty="0" err="1"/>
              <a:t>atas</a:t>
            </a:r>
            <a:r>
              <a:rPr lang="en-US" b="0" dirty="0"/>
              <a:t>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/>
              <a:t>membuat</a:t>
            </a:r>
            <a:r>
              <a:rPr lang="en-US" b="0" dirty="0"/>
              <a:t> controller </a:t>
            </a:r>
            <a:r>
              <a:rPr lang="en-US" b="0" dirty="0" err="1">
                <a:solidFill>
                  <a:srgbClr val="FF0000"/>
                </a:solidFill>
              </a:rPr>
              <a:t>MahasiswaController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/>
              <a:t>yang di </a:t>
            </a:r>
            <a:r>
              <a:rPr lang="en-US" b="0" dirty="0" err="1"/>
              <a:t>dalamnya</a:t>
            </a:r>
            <a:r>
              <a:rPr lang="en-US" b="0" dirty="0"/>
              <a:t> </a:t>
            </a:r>
            <a:r>
              <a:rPr lang="en-US" b="0" dirty="0" err="1"/>
              <a:t>sudah</a:t>
            </a:r>
            <a:r>
              <a:rPr lang="en-US" b="0" dirty="0"/>
              <a:t> </a:t>
            </a:r>
            <a:r>
              <a:rPr lang="en-US" b="0" dirty="0" err="1"/>
              <a:t>ada</a:t>
            </a:r>
            <a:r>
              <a:rPr lang="en-US" b="0" dirty="0"/>
              <a:t> method index, create, store, show, edit, update </a:t>
            </a:r>
            <a:r>
              <a:rPr lang="en-US" b="0" dirty="0" err="1"/>
              <a:t>dan</a:t>
            </a:r>
            <a:r>
              <a:rPr lang="en-US" b="0" dirty="0"/>
              <a:t> destroy (</a:t>
            </a:r>
            <a:r>
              <a:rPr lang="en-US" b="0" dirty="0" err="1"/>
              <a:t>tapi</a:t>
            </a:r>
            <a:r>
              <a:rPr lang="en-US" b="0" dirty="0"/>
              <a:t> </a:t>
            </a:r>
            <a:r>
              <a:rPr lang="en-US" b="0" dirty="0" err="1"/>
              <a:t>belum</a:t>
            </a:r>
            <a:r>
              <a:rPr lang="en-US" b="0" dirty="0"/>
              <a:t> </a:t>
            </a:r>
            <a:r>
              <a:rPr lang="en-US" b="0" dirty="0" err="1"/>
              <a:t>ada</a:t>
            </a:r>
            <a:r>
              <a:rPr lang="en-US" b="0" dirty="0"/>
              <a:t> </a:t>
            </a:r>
            <a:r>
              <a:rPr lang="en-US" b="0" dirty="0" err="1"/>
              <a:t>statementnya</a:t>
            </a:r>
            <a:r>
              <a:rPr lang="en-US" b="0" dirty="0"/>
              <a:t>)</a:t>
            </a:r>
            <a:br>
              <a:rPr lang="en-US" b="0" dirty="0"/>
            </a:br>
            <a:endParaRPr lang="en-US" b="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87305" y="4393810"/>
            <a:ext cx="6448425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348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MahasiswaController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340768"/>
            <a:ext cx="8583116" cy="529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082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MahasiswaController</a:t>
            </a:r>
            <a:r>
              <a:rPr lang="en-US" dirty="0"/>
              <a:t> (2)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0768"/>
            <a:ext cx="734162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556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MahasiswaController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340768"/>
            <a:ext cx="9609137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793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MahasiswaController</a:t>
            </a:r>
            <a:r>
              <a:rPr lang="en-US" dirty="0"/>
              <a:t>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38966"/>
            <a:ext cx="8856984" cy="550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6108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MahasiswaController</a:t>
            </a:r>
            <a:r>
              <a:rPr lang="en-US" dirty="0"/>
              <a:t>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9" y="1340768"/>
            <a:ext cx="8434363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419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</a:t>
            </a:r>
            <a:r>
              <a:rPr lang="en-US" dirty="0" err="1"/>
              <a:t>Tampil</a:t>
            </a:r>
            <a:r>
              <a:rPr lang="en-US" dirty="0"/>
              <a:t> Data </a:t>
            </a:r>
            <a:r>
              <a:rPr lang="en-US" dirty="0" err="1"/>
              <a:t>Mahasiswa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355910"/>
            <a:ext cx="8670132" cy="531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982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</a:t>
            </a:r>
            <a:r>
              <a:rPr lang="en-US" dirty="0" err="1"/>
              <a:t>Tampil</a:t>
            </a:r>
            <a:r>
              <a:rPr lang="en-US" dirty="0"/>
              <a:t> Data </a:t>
            </a:r>
            <a:r>
              <a:rPr lang="en-US" dirty="0" err="1"/>
              <a:t>Mahasiswa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389128"/>
            <a:ext cx="957103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149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Alert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70057"/>
            <a:ext cx="6840760" cy="5471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Struktur</a:t>
            </a:r>
            <a:r>
              <a:rPr lang="en-ID" dirty="0"/>
              <a:t> Switch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Struktur</a:t>
            </a:r>
            <a:r>
              <a:rPr lang="en-US" b="0" dirty="0"/>
              <a:t> switch </a:t>
            </a:r>
            <a:r>
              <a:rPr lang="en-US" b="0" dirty="0" err="1"/>
              <a:t>bisa</a:t>
            </a:r>
            <a:r>
              <a:rPr lang="en-US" b="0" dirty="0"/>
              <a:t> </a:t>
            </a:r>
            <a:r>
              <a:rPr lang="en-US" b="0" dirty="0" err="1"/>
              <a:t>ditulis</a:t>
            </a:r>
            <a:r>
              <a:rPr lang="en-US" b="0" dirty="0"/>
              <a:t> </a:t>
            </a:r>
            <a:r>
              <a:rPr lang="en-US" b="0" dirty="0" err="1"/>
              <a:t>menggunakan</a:t>
            </a:r>
            <a:r>
              <a:rPr lang="en-US" b="0" dirty="0"/>
              <a:t> </a:t>
            </a:r>
            <a:r>
              <a:rPr lang="en-US" b="0" dirty="0">
                <a:solidFill>
                  <a:srgbClr val="FF0000"/>
                </a:solidFill>
              </a:rPr>
              <a:t>@switch</a:t>
            </a:r>
            <a:r>
              <a:rPr lang="en-US" b="0" dirty="0"/>
              <a:t>, </a:t>
            </a:r>
            <a:r>
              <a:rPr lang="en-US" b="0" dirty="0">
                <a:solidFill>
                  <a:srgbClr val="FF0000"/>
                </a:solidFill>
              </a:rPr>
              <a:t>@case</a:t>
            </a:r>
            <a:r>
              <a:rPr lang="en-US" b="0" dirty="0"/>
              <a:t>, </a:t>
            </a:r>
            <a:r>
              <a:rPr lang="en-US" b="0" dirty="0">
                <a:solidFill>
                  <a:srgbClr val="FF0000"/>
                </a:solidFill>
              </a:rPr>
              <a:t>@break</a:t>
            </a:r>
            <a:r>
              <a:rPr lang="en-US" b="0" dirty="0"/>
              <a:t>, </a:t>
            </a:r>
            <a:r>
              <a:rPr lang="en-US" b="0" dirty="0">
                <a:solidFill>
                  <a:srgbClr val="FF0000"/>
                </a:solidFill>
              </a:rPr>
              <a:t>@default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>
                <a:solidFill>
                  <a:srgbClr val="FF0000"/>
                </a:solidFill>
              </a:rPr>
              <a:t>@</a:t>
            </a:r>
            <a:r>
              <a:rPr lang="en-US" b="0" dirty="0" err="1">
                <a:solidFill>
                  <a:srgbClr val="FF0000"/>
                </a:solidFill>
              </a:rPr>
              <a:t>endswitch</a:t>
            </a:r>
            <a:endParaRPr lang="en-US" b="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000" b="0" dirty="0">
                <a:solidFill>
                  <a:srgbClr val="FF0000"/>
                </a:solidFill>
              </a:rPr>
              <a:t>@switch($i)</a:t>
            </a:r>
          </a:p>
          <a:p>
            <a:pPr marL="457200" lvl="1" indent="0">
              <a:buNone/>
            </a:pPr>
            <a:r>
              <a:rPr lang="en-US" sz="2000" b="0" dirty="0">
                <a:solidFill>
                  <a:srgbClr val="FF0000"/>
                </a:solidFill>
              </a:rPr>
              <a:t>	@case(1)</a:t>
            </a:r>
          </a:p>
          <a:p>
            <a:pPr marL="457200" lvl="1" indent="0">
              <a:buNone/>
            </a:pPr>
            <a:r>
              <a:rPr lang="en-US" sz="2000" b="0" dirty="0">
                <a:solidFill>
                  <a:srgbClr val="FF0000"/>
                </a:solidFill>
              </a:rPr>
              <a:t>	//First case...</a:t>
            </a:r>
          </a:p>
          <a:p>
            <a:pPr marL="457200" lvl="1" indent="0">
              <a:buNone/>
            </a:pPr>
            <a:r>
              <a:rPr lang="en-US" sz="2000" b="0" dirty="0">
                <a:solidFill>
                  <a:srgbClr val="FF0000"/>
                </a:solidFill>
              </a:rPr>
              <a:t>	@break</a:t>
            </a:r>
          </a:p>
          <a:p>
            <a:pPr marL="457200" lvl="1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000" b="0" dirty="0">
                <a:solidFill>
                  <a:srgbClr val="FF0000"/>
                </a:solidFill>
              </a:rPr>
              <a:t>	@case(2)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//</a:t>
            </a:r>
            <a:r>
              <a:rPr lang="en-US" sz="2000" b="0" dirty="0">
                <a:solidFill>
                  <a:srgbClr val="FF0000"/>
                </a:solidFill>
              </a:rPr>
              <a:t>Second case...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b="0" dirty="0">
                <a:solidFill>
                  <a:srgbClr val="FF0000"/>
                </a:solidFill>
              </a:rPr>
              <a:t>@break</a:t>
            </a:r>
          </a:p>
          <a:p>
            <a:pPr marL="457200" lvl="1" indent="0">
              <a:buNone/>
            </a:pPr>
            <a:endParaRPr lang="en-US" sz="2000" b="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000" b="0" dirty="0">
                <a:solidFill>
                  <a:srgbClr val="FF0000"/>
                </a:solidFill>
              </a:rPr>
              <a:t>@default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//</a:t>
            </a:r>
            <a:r>
              <a:rPr lang="en-US" sz="2000" b="0" dirty="0">
                <a:solidFill>
                  <a:srgbClr val="FF0000"/>
                </a:solidFill>
              </a:rPr>
              <a:t>Default case...</a:t>
            </a:r>
          </a:p>
          <a:p>
            <a:pPr marL="457200" lvl="1" indent="0">
              <a:buNone/>
            </a:pPr>
            <a:r>
              <a:rPr lang="en-US" sz="2000" b="0" dirty="0">
                <a:solidFill>
                  <a:srgbClr val="FF0000"/>
                </a:solidFill>
              </a:rPr>
              <a:t>@</a:t>
            </a:r>
            <a:r>
              <a:rPr lang="en-US" sz="2000" b="0" dirty="0" err="1">
                <a:solidFill>
                  <a:srgbClr val="FF0000"/>
                </a:solidFill>
              </a:rPr>
              <a:t>endswitch</a:t>
            </a:r>
            <a:endParaRPr lang="en-US" sz="2000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58006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</a:t>
            </a:r>
            <a:r>
              <a:rPr lang="en-US" dirty="0" err="1"/>
              <a:t>Tambah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1" y="1339292"/>
            <a:ext cx="8784975" cy="547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689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</a:t>
            </a:r>
            <a:r>
              <a:rPr lang="en-US" dirty="0" err="1"/>
              <a:t>Tambah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316983"/>
            <a:ext cx="8064896" cy="542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080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</a:t>
            </a:r>
            <a:r>
              <a:rPr lang="en-US" dirty="0" err="1"/>
              <a:t>Tambah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374626"/>
            <a:ext cx="9685337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816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Detail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61" y="1412776"/>
            <a:ext cx="8535491" cy="532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193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Edit </a:t>
            </a:r>
            <a:r>
              <a:rPr lang="en-US" dirty="0" err="1"/>
              <a:t>Mahasiswa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64265"/>
            <a:ext cx="8784976" cy="528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104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Edit </a:t>
            </a:r>
            <a:r>
              <a:rPr lang="en-US" dirty="0" err="1"/>
              <a:t>Mahasiswa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0768"/>
            <a:ext cx="8712968" cy="530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0349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View Edit </a:t>
            </a:r>
            <a:r>
              <a:rPr lang="en-US" dirty="0" err="1"/>
              <a:t>Mahasiswa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77652"/>
            <a:ext cx="9656763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201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: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628800"/>
            <a:ext cx="115252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748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: </a:t>
            </a:r>
            <a:r>
              <a:rPr lang="en-US" dirty="0" err="1"/>
              <a:t>Halaman</a:t>
            </a:r>
            <a:r>
              <a:rPr lang="en-US" dirty="0"/>
              <a:t> Form </a:t>
            </a:r>
            <a:r>
              <a:rPr lang="en-US" dirty="0" err="1"/>
              <a:t>Tambah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6" y="1484784"/>
            <a:ext cx="1164907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8414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: </a:t>
            </a:r>
            <a:r>
              <a:rPr lang="en-US" dirty="0" err="1"/>
              <a:t>Halaman</a:t>
            </a:r>
            <a:r>
              <a:rPr lang="en-US" dirty="0"/>
              <a:t> Form </a:t>
            </a:r>
            <a:r>
              <a:rPr lang="en-US" dirty="0" err="1"/>
              <a:t>Ubah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53" y="1628800"/>
            <a:ext cx="116490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46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Perulangan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Perulangan</a:t>
            </a:r>
            <a:r>
              <a:rPr lang="en-US" dirty="0"/>
              <a:t> for, </a:t>
            </a:r>
            <a:r>
              <a:rPr lang="en-US" dirty="0" err="1"/>
              <a:t>foreach</a:t>
            </a:r>
            <a:r>
              <a:rPr lang="en-US" dirty="0"/>
              <a:t>, while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sbb</a:t>
            </a:r>
            <a:endParaRPr lang="en-US" dirty="0"/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@for ($i = 0; $i &lt; 10; $i++)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The current value is {{ $i }}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@</a:t>
            </a:r>
            <a:r>
              <a:rPr lang="en-US" sz="2400" b="0" dirty="0" err="1">
                <a:solidFill>
                  <a:srgbClr val="FF0000"/>
                </a:solidFill>
              </a:rPr>
              <a:t>endfor</a:t>
            </a:r>
            <a:endParaRPr lang="en-US" sz="2400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 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@</a:t>
            </a:r>
            <a:r>
              <a:rPr lang="en-US" sz="2400" b="0" dirty="0" err="1">
                <a:solidFill>
                  <a:srgbClr val="FF0000"/>
                </a:solidFill>
              </a:rPr>
              <a:t>foreach</a:t>
            </a:r>
            <a:r>
              <a:rPr lang="en-US" sz="2400" b="0" dirty="0">
                <a:solidFill>
                  <a:srgbClr val="FF0000"/>
                </a:solidFill>
              </a:rPr>
              <a:t> ($users as $user)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&lt;p&gt;This is user {{ $user-&gt;id }}&lt;/p&gt;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@</a:t>
            </a:r>
            <a:r>
              <a:rPr lang="en-US" sz="2400" b="0" dirty="0" err="1">
                <a:solidFill>
                  <a:srgbClr val="FF0000"/>
                </a:solidFill>
              </a:rPr>
              <a:t>endforeach</a:t>
            </a:r>
            <a:endParaRPr lang="en-US" sz="2400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  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@while (true)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&lt;p&gt;I'm looping forever.&lt;/p&gt;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FF0000"/>
                </a:solidFill>
              </a:rPr>
              <a:t>@</a:t>
            </a:r>
            <a:r>
              <a:rPr lang="en-US" sz="2400" b="0" dirty="0" err="1">
                <a:solidFill>
                  <a:srgbClr val="FF0000"/>
                </a:solidFill>
              </a:rPr>
              <a:t>endwhile</a:t>
            </a:r>
            <a:endParaRPr lang="en-US" b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98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: </a:t>
            </a:r>
            <a:r>
              <a:rPr lang="en-US" dirty="0" err="1"/>
              <a:t>Halaman</a:t>
            </a:r>
            <a:r>
              <a:rPr lang="en-US" dirty="0"/>
              <a:t>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340768"/>
            <a:ext cx="64389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1798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/>
              <a:t>SELESAI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$loop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Ketika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</a:t>
            </a:r>
            <a:r>
              <a:rPr lang="en-US" b="0" dirty="0" err="1"/>
              <a:t>perulangan</a:t>
            </a:r>
            <a:r>
              <a:rPr lang="en-US" b="0" dirty="0"/>
              <a:t>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>
                <a:solidFill>
                  <a:srgbClr val="FF0000"/>
                </a:solidFill>
              </a:rPr>
              <a:t>foreach</a:t>
            </a:r>
            <a:r>
              <a:rPr lang="en-US" b="0" dirty="0"/>
              <a:t>, </a:t>
            </a:r>
            <a:r>
              <a:rPr lang="en-US" b="0" dirty="0" err="1"/>
              <a:t>tersedia</a:t>
            </a:r>
            <a:r>
              <a:rPr lang="en-US" b="0" dirty="0"/>
              <a:t> </a:t>
            </a:r>
            <a:r>
              <a:rPr lang="en-US" b="0" dirty="0" err="1"/>
              <a:t>variabel</a:t>
            </a:r>
            <a:r>
              <a:rPr lang="en-US" b="0" dirty="0"/>
              <a:t> </a:t>
            </a:r>
            <a:r>
              <a:rPr lang="en-US" b="0" dirty="0">
                <a:solidFill>
                  <a:srgbClr val="FF0000"/>
                </a:solidFill>
              </a:rPr>
              <a:t>$loop </a:t>
            </a:r>
            <a:r>
              <a:rPr lang="en-US" b="0" dirty="0"/>
              <a:t>di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perulangan</a:t>
            </a:r>
            <a:endParaRPr lang="en-US" b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62527"/>
              </p:ext>
            </p:extLst>
          </p:nvPr>
        </p:nvGraphicFramePr>
        <p:xfrm>
          <a:off x="1055440" y="2420888"/>
          <a:ext cx="10369152" cy="413947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48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Property</a:t>
                      </a:r>
                    </a:p>
                  </a:txBody>
                  <a:tcPr marL="48256" marR="48256" marT="48256" marB="482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48256" marR="48256" marT="48256" marB="4825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44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$loop-&gt;index</a:t>
                      </a:r>
                    </a:p>
                  </a:txBody>
                  <a:tcPr marL="48256" marR="48256" marT="48256" marB="482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Index </a:t>
                      </a:r>
                      <a:r>
                        <a:rPr lang="en-US" sz="1400" dirty="0" err="1">
                          <a:effectLst/>
                        </a:rPr>
                        <a:t>dari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perulangan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saat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ini</a:t>
                      </a:r>
                      <a:r>
                        <a:rPr lang="en-US" sz="1400" baseline="0" dirty="0">
                          <a:effectLst/>
                        </a:rPr>
                        <a:t> (</a:t>
                      </a:r>
                      <a:r>
                        <a:rPr lang="en-US" sz="1400" baseline="0" dirty="0" err="1">
                          <a:effectLst/>
                        </a:rPr>
                        <a:t>dimulai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dari</a:t>
                      </a:r>
                      <a:r>
                        <a:rPr lang="en-US" sz="1400" baseline="0" dirty="0">
                          <a:effectLst/>
                        </a:rPr>
                        <a:t> 0)</a:t>
                      </a:r>
                      <a:endParaRPr lang="en-US" sz="1400" dirty="0">
                        <a:effectLst/>
                      </a:endParaRPr>
                    </a:p>
                  </a:txBody>
                  <a:tcPr marL="48256" marR="48256" marT="48256" marB="4825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6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$loop-&gt;iteration</a:t>
                      </a:r>
                    </a:p>
                  </a:txBody>
                  <a:tcPr marL="48256" marR="48256" marT="48256" marB="482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Iterasi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dari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perulangan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saat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ini</a:t>
                      </a:r>
                      <a:r>
                        <a:rPr lang="en-US" sz="1400" baseline="0" dirty="0">
                          <a:effectLst/>
                        </a:rPr>
                        <a:t> (</a:t>
                      </a:r>
                      <a:r>
                        <a:rPr lang="en-US" sz="1400" baseline="0" dirty="0" err="1">
                          <a:effectLst/>
                        </a:rPr>
                        <a:t>dimulai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dari</a:t>
                      </a:r>
                      <a:r>
                        <a:rPr lang="en-US" sz="1400" baseline="0" dirty="0">
                          <a:effectLst/>
                        </a:rPr>
                        <a:t> 0)</a:t>
                      </a:r>
                      <a:endParaRPr lang="en-US" sz="1400" dirty="0">
                        <a:effectLst/>
                      </a:endParaRPr>
                    </a:p>
                  </a:txBody>
                  <a:tcPr marL="48256" marR="48256" marT="48256" marB="4825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6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$loop-&gt;remaining</a:t>
                      </a:r>
                    </a:p>
                  </a:txBody>
                  <a:tcPr marL="48256" marR="48256" marT="48256" marB="482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Iterasi</a:t>
                      </a:r>
                      <a:r>
                        <a:rPr lang="en-US" sz="1400" dirty="0">
                          <a:effectLst/>
                        </a:rPr>
                        <a:t> yang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tersisa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dalam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perulangan</a:t>
                      </a:r>
                      <a:endParaRPr lang="en-US" sz="1400" dirty="0">
                        <a:effectLst/>
                      </a:endParaRPr>
                    </a:p>
                  </a:txBody>
                  <a:tcPr marL="48256" marR="48256" marT="48256" marB="4825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44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$loop-&gt;count</a:t>
                      </a:r>
                    </a:p>
                  </a:txBody>
                  <a:tcPr marL="48256" marR="48256" marT="48256" marB="482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Jumlah</a:t>
                      </a:r>
                      <a:r>
                        <a:rPr lang="en-US" sz="1400" dirty="0">
                          <a:effectLst/>
                        </a:rPr>
                        <a:t> item </a:t>
                      </a:r>
                      <a:r>
                        <a:rPr lang="en-US" sz="1400" dirty="0" err="1">
                          <a:effectLst/>
                        </a:rPr>
                        <a:t>dalam</a:t>
                      </a:r>
                      <a:r>
                        <a:rPr lang="en-US" sz="1400" dirty="0">
                          <a:effectLst/>
                        </a:rPr>
                        <a:t> array</a:t>
                      </a:r>
                      <a:r>
                        <a:rPr lang="en-US" sz="1400" baseline="0" dirty="0">
                          <a:effectLst/>
                        </a:rPr>
                        <a:t> yang </a:t>
                      </a:r>
                      <a:r>
                        <a:rPr lang="en-US" sz="1400" baseline="0" dirty="0" err="1">
                          <a:effectLst/>
                        </a:rPr>
                        <a:t>diulang</a:t>
                      </a:r>
                      <a:endParaRPr lang="en-US" sz="1400" dirty="0">
                        <a:effectLst/>
                      </a:endParaRPr>
                    </a:p>
                  </a:txBody>
                  <a:tcPr marL="48256" marR="48256" marT="48256" marB="4825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44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$loop-&gt;first</a:t>
                      </a:r>
                    </a:p>
                  </a:txBody>
                  <a:tcPr marL="48256" marR="48256" marT="48256" marB="482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A</a:t>
                      </a:r>
                      <a:r>
                        <a:rPr lang="en-US" sz="1400" baseline="0" dirty="0" err="1">
                          <a:effectLst/>
                        </a:rPr>
                        <a:t>pakah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ini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adalah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iterasi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pertama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dalam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perulangan</a:t>
                      </a:r>
                      <a:r>
                        <a:rPr lang="en-US" sz="1400" baseline="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</a:endParaRPr>
                    </a:p>
                  </a:txBody>
                  <a:tcPr marL="48256" marR="48256" marT="48256" marB="4825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44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$loop-&gt;last</a:t>
                      </a:r>
                    </a:p>
                  </a:txBody>
                  <a:tcPr marL="48256" marR="48256" marT="48256" marB="4825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</a:rPr>
                        <a:t>A</a:t>
                      </a:r>
                      <a:r>
                        <a:rPr lang="en-US" sz="1400" baseline="0" dirty="0" err="1">
                          <a:effectLst/>
                        </a:rPr>
                        <a:t>pakah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ini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adalah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iterasi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terakhir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dalam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perulangan</a:t>
                      </a:r>
                      <a:r>
                        <a:rPr lang="en-US" sz="1400" baseline="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</a:endParaRPr>
                    </a:p>
                  </a:txBody>
                  <a:tcPr marL="48256" marR="48256" marT="48256" marB="4825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44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$loop-&gt;even</a:t>
                      </a:r>
                    </a:p>
                  </a:txBody>
                  <a:tcPr marL="48256" marR="48256" marT="48256" marB="4825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</a:rPr>
                        <a:t>A</a:t>
                      </a:r>
                      <a:r>
                        <a:rPr lang="en-US" sz="1400" baseline="0" dirty="0" err="1">
                          <a:effectLst/>
                        </a:rPr>
                        <a:t>pakah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ini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adalah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iterasi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genap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dalam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perulangan</a:t>
                      </a:r>
                      <a:r>
                        <a:rPr lang="en-US" sz="1400" baseline="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</a:endParaRPr>
                    </a:p>
                  </a:txBody>
                  <a:tcPr marL="48256" marR="48256" marT="48256" marB="4825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344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$loop-&gt;odd</a:t>
                      </a:r>
                    </a:p>
                  </a:txBody>
                  <a:tcPr marL="48256" marR="48256" marT="48256" marB="4825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</a:rPr>
                        <a:t>A</a:t>
                      </a:r>
                      <a:r>
                        <a:rPr lang="en-US" sz="1400" baseline="0" dirty="0" err="1">
                          <a:effectLst/>
                        </a:rPr>
                        <a:t>pakah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ini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adalah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iterasi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ganjil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dalam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</a:rPr>
                        <a:t>perulangan</a:t>
                      </a:r>
                      <a:r>
                        <a:rPr lang="en-US" sz="1400" baseline="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</a:endParaRPr>
                    </a:p>
                  </a:txBody>
                  <a:tcPr marL="48256" marR="48256" marT="48256" marB="4825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24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Memanggil</a:t>
            </a:r>
            <a:r>
              <a:rPr lang="en-US" dirty="0"/>
              <a:t> </a:t>
            </a:r>
            <a:r>
              <a:rPr lang="en-US" dirty="0" err="1"/>
              <a:t>SubViews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Sebuah</a:t>
            </a:r>
            <a:r>
              <a:rPr lang="en-US" b="0" dirty="0"/>
              <a:t> blade view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memanggil</a:t>
            </a:r>
            <a:r>
              <a:rPr lang="en-US" b="0" dirty="0"/>
              <a:t> </a:t>
            </a:r>
            <a:r>
              <a:rPr lang="en-US" b="0" dirty="0" err="1"/>
              <a:t>subview</a:t>
            </a:r>
            <a:r>
              <a:rPr lang="en-US" b="0" dirty="0"/>
              <a:t> lain</a:t>
            </a:r>
          </a:p>
          <a:p>
            <a:r>
              <a:rPr lang="en-US" b="0" dirty="0" err="1"/>
              <a:t>Semua</a:t>
            </a:r>
            <a:r>
              <a:rPr lang="en-US" b="0" dirty="0"/>
              <a:t> </a:t>
            </a:r>
            <a:r>
              <a:rPr lang="en-US" b="0" dirty="0" err="1"/>
              <a:t>variabel</a:t>
            </a:r>
            <a:r>
              <a:rPr lang="en-US" b="0" dirty="0"/>
              <a:t> yang </a:t>
            </a:r>
            <a:r>
              <a:rPr lang="en-US" b="0" dirty="0" err="1"/>
              <a:t>tersedia</a:t>
            </a:r>
            <a:r>
              <a:rPr lang="en-US" b="0" dirty="0"/>
              <a:t> di </a:t>
            </a:r>
            <a:r>
              <a:rPr lang="en-US" b="0" dirty="0" err="1"/>
              <a:t>dalam</a:t>
            </a:r>
            <a:r>
              <a:rPr lang="en-US" b="0" dirty="0"/>
              <a:t> parent view </a:t>
            </a:r>
            <a:r>
              <a:rPr lang="en-US" b="0" dirty="0" err="1"/>
              <a:t>juga</a:t>
            </a:r>
            <a:r>
              <a:rPr lang="en-US" b="0" dirty="0"/>
              <a:t> </a:t>
            </a:r>
            <a:r>
              <a:rPr lang="en-US" b="0" dirty="0" err="1"/>
              <a:t>tersedia</a:t>
            </a:r>
            <a:r>
              <a:rPr lang="en-US" b="0" dirty="0"/>
              <a:t> di </a:t>
            </a:r>
            <a:r>
              <a:rPr lang="en-US" b="0" dirty="0" err="1"/>
              <a:t>subview</a:t>
            </a:r>
            <a:endParaRPr lang="en-US" b="0" dirty="0"/>
          </a:p>
          <a:p>
            <a:r>
              <a:rPr lang="en-US" b="0" dirty="0" err="1"/>
              <a:t>Gunakan</a:t>
            </a:r>
            <a:r>
              <a:rPr lang="en-US" b="0" dirty="0"/>
              <a:t> </a:t>
            </a:r>
            <a:r>
              <a:rPr lang="en-US" b="0" dirty="0" err="1"/>
              <a:t>perintah</a:t>
            </a:r>
            <a:r>
              <a:rPr lang="en-US" b="0" dirty="0"/>
              <a:t> </a:t>
            </a:r>
            <a:r>
              <a:rPr lang="en-US" b="0" dirty="0">
                <a:solidFill>
                  <a:srgbClr val="FF0000"/>
                </a:solidFill>
              </a:rPr>
              <a:t>@include(‘</a:t>
            </a:r>
            <a:r>
              <a:rPr lang="en-US" b="0" dirty="0" err="1">
                <a:solidFill>
                  <a:srgbClr val="FF0000"/>
                </a:solidFill>
              </a:rPr>
              <a:t>namasubview</a:t>
            </a:r>
            <a:r>
              <a:rPr lang="en-US" b="0" dirty="0">
                <a:solidFill>
                  <a:srgbClr val="FF0000"/>
                </a:solidFill>
              </a:rPr>
              <a:t>’)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11808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9829</TotalTime>
  <Words>1614</Words>
  <Application>Microsoft Office PowerPoint</Application>
  <PresentationFormat>Widescreen</PresentationFormat>
  <Paragraphs>283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powerpoint-template-apr7</vt:lpstr>
      <vt:lpstr>3_Custom Design</vt:lpstr>
      <vt:lpstr>FAKULTAS TEKNOLOGI INFORMASI</vt:lpstr>
      <vt:lpstr>Laravel (bagian 3)</vt:lpstr>
      <vt:lpstr>Tujuan Pembelajaran</vt:lpstr>
      <vt:lpstr>Blade</vt:lpstr>
      <vt:lpstr>Struktur If</vt:lpstr>
      <vt:lpstr>Struktur Switch</vt:lpstr>
      <vt:lpstr>Struktur Perulangan</vt:lpstr>
      <vt:lpstr>Variabel $loop</vt:lpstr>
      <vt:lpstr>Memanggil SubViews</vt:lpstr>
      <vt:lpstr>Menggunakan Stack</vt:lpstr>
      <vt:lpstr>Template Inheritance</vt:lpstr>
      <vt:lpstr>Extending Layout</vt:lpstr>
      <vt:lpstr>Studi Kasus Membuat Website Multi Page</vt:lpstr>
      <vt:lpstr>Membuat Routes</vt:lpstr>
      <vt:lpstr>Membuat Produk Controller  (1)</vt:lpstr>
      <vt:lpstr>Membuat Produk Controller  (2)</vt:lpstr>
      <vt:lpstr>Membuat Home Controller</vt:lpstr>
      <vt:lpstr>Membuat Master Layout View</vt:lpstr>
      <vt:lpstr>Membuat Sub View Untuk Menu</vt:lpstr>
      <vt:lpstr>Membuat View Homepage</vt:lpstr>
      <vt:lpstr>Membuat View Produk (1)</vt:lpstr>
      <vt:lpstr>Membuat View Produk (2)</vt:lpstr>
      <vt:lpstr>Membuat View Detail Produk </vt:lpstr>
      <vt:lpstr>Membuat View Profil</vt:lpstr>
      <vt:lpstr>Membuat CSS</vt:lpstr>
      <vt:lpstr>Hasil : Halaman Home</vt:lpstr>
      <vt:lpstr>Hasil : Halaman Produk</vt:lpstr>
      <vt:lpstr>Hasil : Halaman Detail Produk</vt:lpstr>
      <vt:lpstr>Hasil : Halaman Profil</vt:lpstr>
      <vt:lpstr>Hasil : Halaman Kontak</vt:lpstr>
      <vt:lpstr>Database</vt:lpstr>
      <vt:lpstr>Koneksi Database</vt:lpstr>
      <vt:lpstr>Query Builder  </vt:lpstr>
      <vt:lpstr>Perintah SELECT (1)</vt:lpstr>
      <vt:lpstr>Perintah SELECT (2)</vt:lpstr>
      <vt:lpstr>SELECT WITH JOIN</vt:lpstr>
      <vt:lpstr>Perintah Insert</vt:lpstr>
      <vt:lpstr>Perintah Update</vt:lpstr>
      <vt:lpstr>Perintah DELETE</vt:lpstr>
      <vt:lpstr>eloquent</vt:lpstr>
      <vt:lpstr>ELOQUENT</vt:lpstr>
      <vt:lpstr>Membuat Model</vt:lpstr>
      <vt:lpstr>Isi app/Models/Mahasiswa.php</vt:lpstr>
      <vt:lpstr>Menentukan nama tabel pada model</vt:lpstr>
      <vt:lpstr>Menentukan Primary Key</vt:lpstr>
      <vt:lpstr>Menggunakan timestamp</vt:lpstr>
      <vt:lpstr>Ubah app/Models/Mahasiswa.php</vt:lpstr>
      <vt:lpstr>Membuat CRUD Mahasiswa dengan eloquent</vt:lpstr>
      <vt:lpstr>Membuat Tabel mahasiswa</vt:lpstr>
      <vt:lpstr>Membuat Routes</vt:lpstr>
      <vt:lpstr>Membuat Controller</vt:lpstr>
      <vt:lpstr>Membuat MahasiswaController (1)</vt:lpstr>
      <vt:lpstr>Membuat MahasiswaController (2)</vt:lpstr>
      <vt:lpstr>Membuat MahasiswaController (3)</vt:lpstr>
      <vt:lpstr>Membuat MahasiswaController (4)</vt:lpstr>
      <vt:lpstr>Membuat MahasiswaController (5)</vt:lpstr>
      <vt:lpstr>Membuat View Tampil Data Mahasiswa (1)</vt:lpstr>
      <vt:lpstr>Membuat View Tampil Data Mahasiswa (2)</vt:lpstr>
      <vt:lpstr>Membuat View Alert </vt:lpstr>
      <vt:lpstr>Membuat View Tambah Mahasiswa (1)</vt:lpstr>
      <vt:lpstr>Membuat View Tambah Mahasiswa (2)</vt:lpstr>
      <vt:lpstr>Membuat View Tambah Mahasiswa (3)</vt:lpstr>
      <vt:lpstr>Membuat View Detail Mahasiswa</vt:lpstr>
      <vt:lpstr>Membuat View Edit Mahasiswa (1)</vt:lpstr>
      <vt:lpstr>Membuat View Edit Mahasiswa (2)</vt:lpstr>
      <vt:lpstr>Membuat View Edit Mahasiswa (3)</vt:lpstr>
      <vt:lpstr>Hasil : Halaman Tampil Data</vt:lpstr>
      <vt:lpstr>Hasil : Halaman Form Tambah</vt:lpstr>
      <vt:lpstr>Hasil : Halaman Form Ubah</vt:lpstr>
      <vt:lpstr>Hasil : Halaman Detail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Unknown User</cp:lastModifiedBy>
  <cp:revision>1159</cp:revision>
  <dcterms:created xsi:type="dcterms:W3CDTF">2011-05-21T14:11:58Z</dcterms:created>
  <dcterms:modified xsi:type="dcterms:W3CDTF">2022-06-01T10:18:41Z</dcterms:modified>
</cp:coreProperties>
</file>